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Thicker Bold" charset="1" panose="00000800000000000000"/>
      <p:regular r:id="rId32"/>
    </p:embeddedFont>
    <p:embeddedFont>
      <p:font typeface="Muli Bold" charset="1" panose="00000800000000000000"/>
      <p:regular r:id="rId33"/>
    </p:embeddedFont>
    <p:embeddedFont>
      <p:font typeface="Arimo Bold" charset="1" panose="020B0704020202020204"/>
      <p:regular r:id="rId34"/>
    </p:embeddedFont>
    <p:embeddedFont>
      <p:font typeface="Arimo" charset="1" panose="020B0604020202020204"/>
      <p:regular r:id="rId35"/>
    </p:embeddedFont>
    <p:embeddedFont>
      <p:font typeface="Poppins Bold" charset="1" panose="00000800000000000000"/>
      <p:regular r:id="rId36"/>
    </p:embeddedFont>
    <p:embeddedFont>
      <p:font typeface="Canva Sans Bold" charset="1" panose="020B0803030501040103"/>
      <p:regular r:id="rId37"/>
    </p:embeddedFont>
    <p:embeddedFont>
      <p:font typeface="Canva Sans" charset="1" panose="020B0503030501040103"/>
      <p:regular r:id="rId38"/>
    </p:embeddedFont>
    <p:embeddedFont>
      <p:font typeface="Open Sans" charset="1" panose="020B0606030504020204"/>
      <p:regular r:id="rId39"/>
    </p:embeddedFont>
    <p:embeddedFont>
      <p:font typeface="Open Sans Bold" charset="1" panose="020B0806030504020204"/>
      <p:regular r:id="rId40"/>
    </p:embeddedFont>
    <p:embeddedFont>
      <p:font typeface="Bobby Jones" charset="1" panose="00000000000000000000"/>
      <p:regular r:id="rId41"/>
    </p:embeddedFont>
    <p:embeddedFont>
      <p:font typeface="Chau Philomene" charset="1" panose="020008060400000200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Relationship Id="rId6" Target="../media/image16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gif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jpe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29.png" Type="http://schemas.openxmlformats.org/officeDocument/2006/relationships/image"/><Relationship Id="rId12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media/image32.jpe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3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media/image3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65940" y="-8708459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28420" y="2307115"/>
            <a:ext cx="6062216" cy="6054638"/>
          </a:xfrm>
          <a:custGeom>
            <a:avLst/>
            <a:gdLst/>
            <a:ahLst/>
            <a:cxnLst/>
            <a:rect r="r" b="b" t="t" l="l"/>
            <a:pathLst>
              <a:path h="6054638" w="6062216">
                <a:moveTo>
                  <a:pt x="0" y="0"/>
                </a:moveTo>
                <a:lnTo>
                  <a:pt x="6062215" y="0"/>
                </a:lnTo>
                <a:lnTo>
                  <a:pt x="6062215" y="6054638"/>
                </a:lnTo>
                <a:lnTo>
                  <a:pt x="0" y="6054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28420" y="1613635"/>
            <a:ext cx="3965807" cy="7059730"/>
            <a:chOff x="0" y="0"/>
            <a:chExt cx="286282" cy="5096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6282" cy="509626"/>
            </a:xfrm>
            <a:custGeom>
              <a:avLst/>
              <a:gdLst/>
              <a:ahLst/>
              <a:cxnLst/>
              <a:rect r="r" b="b" t="t" l="l"/>
              <a:pathLst>
                <a:path h="509626" w="286282">
                  <a:moveTo>
                    <a:pt x="143141" y="0"/>
                  </a:moveTo>
                  <a:lnTo>
                    <a:pt x="143141" y="0"/>
                  </a:lnTo>
                  <a:cubicBezTo>
                    <a:pt x="222196" y="0"/>
                    <a:pt x="286282" y="64087"/>
                    <a:pt x="286282" y="143141"/>
                  </a:cubicBezTo>
                  <a:lnTo>
                    <a:pt x="286282" y="366484"/>
                  </a:lnTo>
                  <a:cubicBezTo>
                    <a:pt x="286282" y="404448"/>
                    <a:pt x="271202" y="440856"/>
                    <a:pt x="244357" y="467700"/>
                  </a:cubicBezTo>
                  <a:cubicBezTo>
                    <a:pt x="217513" y="494545"/>
                    <a:pt x="181105" y="509626"/>
                    <a:pt x="143141" y="509626"/>
                  </a:cubicBezTo>
                  <a:lnTo>
                    <a:pt x="143141" y="509626"/>
                  </a:lnTo>
                  <a:cubicBezTo>
                    <a:pt x="105178" y="509626"/>
                    <a:pt x="68769" y="494545"/>
                    <a:pt x="41925" y="467700"/>
                  </a:cubicBezTo>
                  <a:cubicBezTo>
                    <a:pt x="15081" y="440856"/>
                    <a:pt x="0" y="404448"/>
                    <a:pt x="0" y="366484"/>
                  </a:cubicBezTo>
                  <a:lnTo>
                    <a:pt x="0" y="143141"/>
                  </a:lnTo>
                  <a:cubicBezTo>
                    <a:pt x="0" y="105178"/>
                    <a:pt x="15081" y="68769"/>
                    <a:pt x="41925" y="41925"/>
                  </a:cubicBezTo>
                  <a:cubicBezTo>
                    <a:pt x="68769" y="15081"/>
                    <a:pt x="105178" y="0"/>
                    <a:pt x="14314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6282" cy="547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98862" y="2177767"/>
            <a:ext cx="6050785" cy="5581849"/>
          </a:xfrm>
          <a:custGeom>
            <a:avLst/>
            <a:gdLst/>
            <a:ahLst/>
            <a:cxnLst/>
            <a:rect r="r" b="b" t="t" l="l"/>
            <a:pathLst>
              <a:path h="5581849" w="6050785">
                <a:moveTo>
                  <a:pt x="0" y="0"/>
                </a:moveTo>
                <a:lnTo>
                  <a:pt x="6050785" y="0"/>
                </a:lnTo>
                <a:lnTo>
                  <a:pt x="6050785" y="5581849"/>
                </a:lnTo>
                <a:lnTo>
                  <a:pt x="0" y="5581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105901" y="3413725"/>
            <a:ext cx="3846224" cy="3841417"/>
          </a:xfrm>
          <a:custGeom>
            <a:avLst/>
            <a:gdLst/>
            <a:ahLst/>
            <a:cxnLst/>
            <a:rect r="r" b="b" t="t" l="l"/>
            <a:pathLst>
              <a:path h="3841417" w="3846224">
                <a:moveTo>
                  <a:pt x="0" y="0"/>
                </a:moveTo>
                <a:lnTo>
                  <a:pt x="3846224" y="0"/>
                </a:lnTo>
                <a:lnTo>
                  <a:pt x="3846224" y="3841417"/>
                </a:lnTo>
                <a:lnTo>
                  <a:pt x="0" y="3841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6103523" y="1373087"/>
            <a:ext cx="805183" cy="804177"/>
          </a:xfrm>
          <a:custGeom>
            <a:avLst/>
            <a:gdLst/>
            <a:ahLst/>
            <a:cxnLst/>
            <a:rect r="r" b="b" t="t" l="l"/>
            <a:pathLst>
              <a:path h="804177" w="805183">
                <a:moveTo>
                  <a:pt x="0" y="0"/>
                </a:moveTo>
                <a:lnTo>
                  <a:pt x="805183" y="0"/>
                </a:lnTo>
                <a:lnTo>
                  <a:pt x="805183" y="804177"/>
                </a:lnTo>
                <a:lnTo>
                  <a:pt x="0" y="804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68019" y="9258300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58410" y="1259752"/>
            <a:ext cx="8208089" cy="206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7"/>
              </a:lnSpc>
            </a:pPr>
            <a:r>
              <a:rPr lang="en-US" b="true" sz="6397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INTERNET DES OBJETS (IOT)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07883" y="6950133"/>
            <a:ext cx="9813408" cy="858328"/>
            <a:chOff x="0" y="0"/>
            <a:chExt cx="13084544" cy="114443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3084544" cy="1144437"/>
              <a:chOff x="0" y="0"/>
              <a:chExt cx="708407" cy="619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708407" cy="61961"/>
              </a:xfrm>
              <a:custGeom>
                <a:avLst/>
                <a:gdLst/>
                <a:ahLst/>
                <a:cxnLst/>
                <a:rect r="r" b="b" t="t" l="l"/>
                <a:pathLst>
                  <a:path h="61961" w="708407">
                    <a:moveTo>
                      <a:pt x="30980" y="0"/>
                    </a:moveTo>
                    <a:lnTo>
                      <a:pt x="677427" y="0"/>
                    </a:lnTo>
                    <a:cubicBezTo>
                      <a:pt x="694537" y="0"/>
                      <a:pt x="708407" y="13870"/>
                      <a:pt x="708407" y="30980"/>
                    </a:cubicBezTo>
                    <a:lnTo>
                      <a:pt x="708407" y="30980"/>
                    </a:lnTo>
                    <a:cubicBezTo>
                      <a:pt x="708407" y="39197"/>
                      <a:pt x="705143" y="47077"/>
                      <a:pt x="699333" y="52887"/>
                    </a:cubicBezTo>
                    <a:cubicBezTo>
                      <a:pt x="693523" y="58697"/>
                      <a:pt x="685643" y="61961"/>
                      <a:pt x="677427" y="61961"/>
                    </a:cubicBezTo>
                    <a:lnTo>
                      <a:pt x="30980" y="61961"/>
                    </a:lnTo>
                    <a:cubicBezTo>
                      <a:pt x="13870" y="61961"/>
                      <a:pt x="0" y="48090"/>
                      <a:pt x="0" y="30980"/>
                    </a:cubicBezTo>
                    <a:lnTo>
                      <a:pt x="0" y="30980"/>
                    </a:lnTo>
                    <a:cubicBezTo>
                      <a:pt x="0" y="13870"/>
                      <a:pt x="13870" y="0"/>
                      <a:pt x="30980" y="0"/>
                    </a:cubicBezTo>
                    <a:close/>
                  </a:path>
                </a:pathLst>
              </a:custGeom>
              <a:solidFill>
                <a:srgbClr val="F2E3A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708407" cy="1000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78545" y="311869"/>
              <a:ext cx="12527455" cy="520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599" b="true">
                  <a:solidFill>
                    <a:srgbClr val="566877"/>
                  </a:solidFill>
                  <a:latin typeface="Muli Bold"/>
                  <a:ea typeface="Muli Bold"/>
                  <a:cs typeface="Muli Bold"/>
                  <a:sym typeface="Muli Bold"/>
                </a:rPr>
                <a:t>Benhamad Ranim | Cherni Rihab | Sidi Mohamed Ahmed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034562" y="55413"/>
            <a:ext cx="5253438" cy="1378809"/>
          </a:xfrm>
          <a:custGeom>
            <a:avLst/>
            <a:gdLst/>
            <a:ahLst/>
            <a:cxnLst/>
            <a:rect r="r" b="b" t="t" l="l"/>
            <a:pathLst>
              <a:path h="1378809" w="5253438">
                <a:moveTo>
                  <a:pt x="0" y="0"/>
                </a:moveTo>
                <a:lnTo>
                  <a:pt x="5253438" y="0"/>
                </a:lnTo>
                <a:lnTo>
                  <a:pt x="5253438" y="1378809"/>
                </a:lnTo>
                <a:lnTo>
                  <a:pt x="0" y="13788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283768"/>
            <a:ext cx="9972176" cy="74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1"/>
              </a:lnSpc>
              <a:spcBef>
                <a:spcPct val="0"/>
              </a:spcBef>
            </a:pPr>
            <a:r>
              <a:rPr lang="en-US" b="true" sz="2738">
                <a:solidFill>
                  <a:srgbClr val="715BBA"/>
                </a:solidFill>
                <a:latin typeface="Arimo Bold"/>
                <a:ea typeface="Arimo Bold"/>
                <a:cs typeface="Arimo Bold"/>
                <a:sym typeface="Arimo Bold"/>
              </a:rPr>
              <a:t>Ecole Nationale Supérieure d’Ingénieurs de Tunis</a:t>
            </a:r>
          </a:p>
          <a:p>
            <a:pPr algn="ctr">
              <a:lnSpc>
                <a:spcPts val="2821"/>
              </a:lnSpc>
              <a:spcBef>
                <a:spcPct val="0"/>
              </a:spcBef>
            </a:pPr>
            <a:r>
              <a:rPr lang="en-US" sz="2738">
                <a:solidFill>
                  <a:srgbClr val="715BBA"/>
                </a:solidFill>
                <a:latin typeface="Arimo"/>
                <a:ea typeface="Arimo"/>
                <a:cs typeface="Arimo"/>
                <a:sym typeface="Arimo"/>
              </a:rPr>
              <a:t>Troisième année en Génie Informatique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8410" y="6036714"/>
            <a:ext cx="3773155" cy="646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81"/>
              </a:lnSpc>
              <a:spcBef>
                <a:spcPct val="0"/>
              </a:spcBef>
            </a:pPr>
            <a:r>
              <a:rPr lang="en-US" b="true" sz="3165" spc="395">
                <a:solidFill>
                  <a:srgbClr val="427BB1"/>
                </a:solidFill>
                <a:latin typeface="Poppins Bold"/>
                <a:ea typeface="Poppins Bold"/>
                <a:cs typeface="Poppins Bold"/>
                <a:sym typeface="Poppins Bold"/>
              </a:rPr>
              <a:t>Présenté par: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36615" y="9463940"/>
            <a:ext cx="843842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715BBA"/>
                </a:solidFill>
                <a:latin typeface="Poppins Bold"/>
                <a:ea typeface="Poppins Bold"/>
                <a:cs typeface="Poppins Bold"/>
                <a:sym typeface="Poppins Bold"/>
              </a:rPr>
              <a:t>Année universitaire: 2024-2025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740323" y="3596158"/>
            <a:ext cx="5630878" cy="1954571"/>
            <a:chOff x="0" y="0"/>
            <a:chExt cx="7507837" cy="2606095"/>
          </a:xfrm>
        </p:grpSpPr>
        <p:grpSp>
          <p:nvGrpSpPr>
            <p:cNvPr name="Group 22" id="22"/>
            <p:cNvGrpSpPr/>
            <p:nvPr/>
          </p:nvGrpSpPr>
          <p:grpSpPr>
            <a:xfrm rot="5400000">
              <a:off x="2456806" y="-2456806"/>
              <a:ext cx="2594226" cy="7507837"/>
              <a:chOff x="0" y="0"/>
              <a:chExt cx="290266" cy="840046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90266" cy="840046"/>
              </a:xfrm>
              <a:custGeom>
                <a:avLst/>
                <a:gdLst/>
                <a:ahLst/>
                <a:cxnLst/>
                <a:rect r="r" b="b" t="t" l="l"/>
                <a:pathLst>
                  <a:path h="840046" w="290266">
                    <a:moveTo>
                      <a:pt x="145133" y="0"/>
                    </a:moveTo>
                    <a:lnTo>
                      <a:pt x="145133" y="0"/>
                    </a:lnTo>
                    <a:cubicBezTo>
                      <a:pt x="183625" y="0"/>
                      <a:pt x="220540" y="15291"/>
                      <a:pt x="247758" y="42508"/>
                    </a:cubicBezTo>
                    <a:cubicBezTo>
                      <a:pt x="274975" y="69726"/>
                      <a:pt x="290266" y="106641"/>
                      <a:pt x="290266" y="145133"/>
                    </a:cubicBezTo>
                    <a:lnTo>
                      <a:pt x="290266" y="694913"/>
                    </a:lnTo>
                    <a:cubicBezTo>
                      <a:pt x="290266" y="775068"/>
                      <a:pt x="225288" y="840046"/>
                      <a:pt x="145133" y="840046"/>
                    </a:cubicBezTo>
                    <a:lnTo>
                      <a:pt x="145133" y="840046"/>
                    </a:lnTo>
                    <a:cubicBezTo>
                      <a:pt x="64978" y="840046"/>
                      <a:pt x="0" y="775068"/>
                      <a:pt x="0" y="694913"/>
                    </a:cubicBezTo>
                    <a:lnTo>
                      <a:pt x="0" y="145133"/>
                    </a:lnTo>
                    <a:cubicBezTo>
                      <a:pt x="0" y="64978"/>
                      <a:pt x="64978" y="0"/>
                      <a:pt x="145133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5AECD">
                      <a:alpha val="100000"/>
                    </a:srgbClr>
                  </a:gs>
                  <a:gs pos="100000">
                    <a:srgbClr val="B2A1E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290266" cy="87814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1126518" y="121742"/>
              <a:ext cx="5254802" cy="2484353"/>
            </a:xfrm>
            <a:custGeom>
              <a:avLst/>
              <a:gdLst/>
              <a:ahLst/>
              <a:cxnLst/>
              <a:rect r="r" b="b" t="t" l="l"/>
              <a:pathLst>
                <a:path h="2484353" w="5254802">
                  <a:moveTo>
                    <a:pt x="0" y="0"/>
                  </a:moveTo>
                  <a:lnTo>
                    <a:pt x="5254801" y="0"/>
                  </a:lnTo>
                  <a:lnTo>
                    <a:pt x="5254801" y="2484353"/>
                  </a:lnTo>
                  <a:lnTo>
                    <a:pt x="0" y="2484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386" t="0" r="-3386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82043" y="8272395"/>
            <a:ext cx="8208089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715B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Encadrant académique : Monsieur Faleh Yassine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8631" y="-2020669"/>
            <a:ext cx="4041337" cy="40413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22770" y="2906549"/>
            <a:ext cx="12029035" cy="6011144"/>
            <a:chOff x="0" y="0"/>
            <a:chExt cx="868348" cy="4339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8348" cy="433931"/>
            </a:xfrm>
            <a:custGeom>
              <a:avLst/>
              <a:gdLst/>
              <a:ahLst/>
              <a:cxnLst/>
              <a:rect r="r" b="b" t="t" l="l"/>
              <a:pathLst>
                <a:path h="433931" w="868348">
                  <a:moveTo>
                    <a:pt x="51488" y="0"/>
                  </a:moveTo>
                  <a:lnTo>
                    <a:pt x="816860" y="0"/>
                  </a:lnTo>
                  <a:cubicBezTo>
                    <a:pt x="830515" y="0"/>
                    <a:pt x="843612" y="5425"/>
                    <a:pt x="853268" y="15081"/>
                  </a:cubicBezTo>
                  <a:cubicBezTo>
                    <a:pt x="862923" y="24736"/>
                    <a:pt x="868348" y="37833"/>
                    <a:pt x="868348" y="51488"/>
                  </a:cubicBezTo>
                  <a:lnTo>
                    <a:pt x="868348" y="382442"/>
                  </a:lnTo>
                  <a:cubicBezTo>
                    <a:pt x="868348" y="396098"/>
                    <a:pt x="862923" y="409194"/>
                    <a:pt x="853268" y="418850"/>
                  </a:cubicBezTo>
                  <a:cubicBezTo>
                    <a:pt x="843612" y="428506"/>
                    <a:pt x="830515" y="433931"/>
                    <a:pt x="816860" y="433931"/>
                  </a:cubicBezTo>
                  <a:lnTo>
                    <a:pt x="51488" y="433931"/>
                  </a:lnTo>
                  <a:cubicBezTo>
                    <a:pt x="23052" y="433931"/>
                    <a:pt x="0" y="410879"/>
                    <a:pt x="0" y="382442"/>
                  </a:cubicBezTo>
                  <a:lnTo>
                    <a:pt x="0" y="51488"/>
                  </a:lnTo>
                  <a:cubicBezTo>
                    <a:pt x="0" y="37833"/>
                    <a:pt x="5425" y="24736"/>
                    <a:pt x="15081" y="15081"/>
                  </a:cubicBezTo>
                  <a:cubicBezTo>
                    <a:pt x="24736" y="5425"/>
                    <a:pt x="37833" y="0"/>
                    <a:pt x="51488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68348" cy="472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960666">
            <a:off x="-5844931" y="-7674976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39" y="0"/>
                </a:lnTo>
                <a:lnTo>
                  <a:pt x="19453939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72845" y="0"/>
            <a:ext cx="1889724" cy="2680460"/>
          </a:xfrm>
          <a:custGeom>
            <a:avLst/>
            <a:gdLst/>
            <a:ahLst/>
            <a:cxnLst/>
            <a:rect r="r" b="b" t="t" l="l"/>
            <a:pathLst>
              <a:path h="2680460" w="1889724">
                <a:moveTo>
                  <a:pt x="0" y="0"/>
                </a:moveTo>
                <a:lnTo>
                  <a:pt x="1889725" y="0"/>
                </a:lnTo>
                <a:lnTo>
                  <a:pt x="1889725" y="2680460"/>
                </a:lnTo>
                <a:lnTo>
                  <a:pt x="0" y="268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165940" y="9258300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46691" y="189355"/>
            <a:ext cx="9874681" cy="249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PARKING INTELLIGENT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4653" y="3280535"/>
            <a:ext cx="5734465" cy="4927269"/>
            <a:chOff x="0" y="0"/>
            <a:chExt cx="7645953" cy="65696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75907" y="177316"/>
              <a:ext cx="6400377" cy="6392376"/>
            </a:xfrm>
            <a:custGeom>
              <a:avLst/>
              <a:gdLst/>
              <a:ahLst/>
              <a:cxnLst/>
              <a:rect r="r" b="b" t="t" l="l"/>
              <a:pathLst>
                <a:path h="6392376" w="6400377">
                  <a:moveTo>
                    <a:pt x="0" y="0"/>
                  </a:moveTo>
                  <a:lnTo>
                    <a:pt x="6400377" y="0"/>
                  </a:lnTo>
                  <a:lnTo>
                    <a:pt x="6400377" y="6392376"/>
                  </a:lnTo>
                  <a:lnTo>
                    <a:pt x="0" y="6392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645953" cy="5885637"/>
            </a:xfrm>
            <a:custGeom>
              <a:avLst/>
              <a:gdLst/>
              <a:ahLst/>
              <a:cxnLst/>
              <a:rect r="r" b="b" t="t" l="l"/>
              <a:pathLst>
                <a:path h="5885637" w="7645953">
                  <a:moveTo>
                    <a:pt x="0" y="0"/>
                  </a:moveTo>
                  <a:lnTo>
                    <a:pt x="7645953" y="0"/>
                  </a:lnTo>
                  <a:lnTo>
                    <a:pt x="7645953" y="5885637"/>
                  </a:lnTo>
                  <a:lnTo>
                    <a:pt x="0" y="58856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138871" y="3232910"/>
            <a:ext cx="11713789" cy="522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3" indent="-334641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39495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 intelligente de l'environnement de Parking:</a:t>
            </a:r>
          </a:p>
          <a:p>
            <a:pPr algn="l" marL="1295387" indent="-431796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394956"/>
                </a:solidFill>
                <a:latin typeface="Open Sans"/>
                <a:ea typeface="Open Sans"/>
                <a:cs typeface="Open Sans"/>
                <a:sym typeface="Open Sans"/>
              </a:rPr>
              <a:t>Détection automatique des places disponibles grâce à des capteurs pour réduire la congestion et le temps perdu à chercher une place.</a:t>
            </a:r>
          </a:p>
          <a:p>
            <a:pPr algn="l" marL="1295387" indent="-431796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394956"/>
                </a:solidFill>
                <a:latin typeface="Open Sans"/>
                <a:ea typeface="Open Sans"/>
                <a:cs typeface="Open Sans"/>
                <a:sym typeface="Open Sans"/>
              </a:rPr>
              <a:t>Accès sécurisé au parking, limitant l'accès aux personnes autorisées (étudiants et personnel) et empêchant les non-membres de l'établissement d'occuper les places.</a:t>
            </a:r>
          </a:p>
          <a:p>
            <a:pPr algn="l" marL="1295387" indent="-431796" lvl="2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394956"/>
                </a:solidFill>
                <a:latin typeface="Open Sans"/>
                <a:ea typeface="Open Sans"/>
                <a:cs typeface="Open Sans"/>
                <a:sym typeface="Open Sans"/>
              </a:rPr>
              <a:t>Application mobile affichant le nombre de places libres, facilitant la gestion des flux de véhicules et réduisant les embouteillages.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6022770" y="3103040"/>
            <a:ext cx="754518" cy="768936"/>
          </a:xfrm>
          <a:custGeom>
            <a:avLst/>
            <a:gdLst/>
            <a:ahLst/>
            <a:cxnLst/>
            <a:rect r="r" b="b" t="t" l="l"/>
            <a:pathLst>
              <a:path h="768936" w="754518">
                <a:moveTo>
                  <a:pt x="0" y="0"/>
                </a:moveTo>
                <a:lnTo>
                  <a:pt x="754518" y="0"/>
                </a:lnTo>
                <a:lnTo>
                  <a:pt x="754518" y="768935"/>
                </a:lnTo>
                <a:lnTo>
                  <a:pt x="0" y="768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78742" y="497831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898102" y="-438284"/>
            <a:ext cx="2491797" cy="10833196"/>
            <a:chOff x="0" y="0"/>
            <a:chExt cx="3322396" cy="1444426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322396" cy="14444261"/>
              <a:chOff x="0" y="0"/>
              <a:chExt cx="241203" cy="104864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1203" cy="1048640"/>
              </a:xfrm>
              <a:custGeom>
                <a:avLst/>
                <a:gdLst/>
                <a:ahLst/>
                <a:cxnLst/>
                <a:rect r="r" b="b" t="t" l="l"/>
                <a:pathLst>
                  <a:path h="1048640" w="241203">
                    <a:moveTo>
                      <a:pt x="120601" y="0"/>
                    </a:moveTo>
                    <a:lnTo>
                      <a:pt x="120601" y="0"/>
                    </a:lnTo>
                    <a:cubicBezTo>
                      <a:pt x="152587" y="0"/>
                      <a:pt x="183262" y="12706"/>
                      <a:pt x="205880" y="35323"/>
                    </a:cubicBezTo>
                    <a:cubicBezTo>
                      <a:pt x="228497" y="57941"/>
                      <a:pt x="241203" y="88616"/>
                      <a:pt x="241203" y="120601"/>
                    </a:cubicBezTo>
                    <a:lnTo>
                      <a:pt x="241203" y="928039"/>
                    </a:lnTo>
                    <a:cubicBezTo>
                      <a:pt x="241203" y="960024"/>
                      <a:pt x="228497" y="990700"/>
                      <a:pt x="205880" y="1013317"/>
                    </a:cubicBezTo>
                    <a:cubicBezTo>
                      <a:pt x="183262" y="1035934"/>
                      <a:pt x="152587" y="1048640"/>
                      <a:pt x="120601" y="1048640"/>
                    </a:cubicBezTo>
                    <a:lnTo>
                      <a:pt x="120601" y="1048640"/>
                    </a:lnTo>
                    <a:cubicBezTo>
                      <a:pt x="53995" y="1048640"/>
                      <a:pt x="0" y="994645"/>
                      <a:pt x="0" y="928039"/>
                    </a:cubicBezTo>
                    <a:lnTo>
                      <a:pt x="0" y="120601"/>
                    </a:lnTo>
                    <a:cubicBezTo>
                      <a:pt x="0" y="53995"/>
                      <a:pt x="53995" y="0"/>
                      <a:pt x="12060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5AECD">
                      <a:alpha val="100000"/>
                    </a:srgbClr>
                  </a:gs>
                  <a:gs pos="100000">
                    <a:srgbClr val="B2A1E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41203" cy="10867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-5400000">
              <a:off x="-5165940" y="5979172"/>
              <a:ext cx="13864403" cy="1906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b="true" sz="8000">
                  <a:solidFill>
                    <a:srgbClr val="EBEFF2"/>
                  </a:solidFill>
                  <a:latin typeface="Thicker Bold"/>
                  <a:ea typeface="Thicker Bold"/>
                  <a:cs typeface="Thicker Bold"/>
                  <a:sym typeface="Thicker Bold"/>
                </a:rPr>
                <a:t>4- ETUDE TECHNIQUE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-10903281" y="-2163689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08936" y="-5104722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2513294" y="8623333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6103523" y="1373087"/>
            <a:ext cx="805183" cy="804177"/>
          </a:xfrm>
          <a:custGeom>
            <a:avLst/>
            <a:gdLst/>
            <a:ahLst/>
            <a:cxnLst/>
            <a:rect r="r" b="b" t="t" l="l"/>
            <a:pathLst>
              <a:path h="804177" w="805183">
                <a:moveTo>
                  <a:pt x="0" y="0"/>
                </a:moveTo>
                <a:lnTo>
                  <a:pt x="805183" y="0"/>
                </a:lnTo>
                <a:lnTo>
                  <a:pt x="805183" y="804177"/>
                </a:lnTo>
                <a:lnTo>
                  <a:pt x="0" y="804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0666">
            <a:off x="-3741795" y="-11059395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15153" y="4005376"/>
            <a:ext cx="1575171" cy="1575171"/>
          </a:xfrm>
          <a:custGeom>
            <a:avLst/>
            <a:gdLst/>
            <a:ahLst/>
            <a:cxnLst/>
            <a:rect r="r" b="b" t="t" l="l"/>
            <a:pathLst>
              <a:path h="1575171" w="1575171">
                <a:moveTo>
                  <a:pt x="0" y="0"/>
                </a:moveTo>
                <a:lnTo>
                  <a:pt x="1575171" y="0"/>
                </a:lnTo>
                <a:lnTo>
                  <a:pt x="1575171" y="1575171"/>
                </a:lnTo>
                <a:lnTo>
                  <a:pt x="0" y="157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15153" y="7256567"/>
            <a:ext cx="1991515" cy="2258302"/>
          </a:xfrm>
          <a:custGeom>
            <a:avLst/>
            <a:gdLst/>
            <a:ahLst/>
            <a:cxnLst/>
            <a:rect r="r" b="b" t="t" l="l"/>
            <a:pathLst>
              <a:path h="2258302" w="1991515">
                <a:moveTo>
                  <a:pt x="0" y="0"/>
                </a:moveTo>
                <a:lnTo>
                  <a:pt x="1991515" y="0"/>
                </a:lnTo>
                <a:lnTo>
                  <a:pt x="1991515" y="2258302"/>
                </a:lnTo>
                <a:lnTo>
                  <a:pt x="0" y="2258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575" t="0" r="-4291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55093" y="3609479"/>
            <a:ext cx="2020669" cy="2366965"/>
          </a:xfrm>
          <a:custGeom>
            <a:avLst/>
            <a:gdLst/>
            <a:ahLst/>
            <a:cxnLst/>
            <a:rect r="r" b="b" t="t" l="l"/>
            <a:pathLst>
              <a:path h="2366965" w="2020669">
                <a:moveTo>
                  <a:pt x="0" y="0"/>
                </a:moveTo>
                <a:lnTo>
                  <a:pt x="2020668" y="0"/>
                </a:lnTo>
                <a:lnTo>
                  <a:pt x="2020668" y="2366965"/>
                </a:lnTo>
                <a:lnTo>
                  <a:pt x="0" y="23669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434" t="-21599" r="-27981" b="-1619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238631" y="-2020669"/>
            <a:ext cx="4041337" cy="404133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6136672" y="0"/>
            <a:ext cx="1878145" cy="1878145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-1165940" y="9258300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9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208964" y="6974153"/>
            <a:ext cx="1512927" cy="1512927"/>
          </a:xfrm>
          <a:custGeom>
            <a:avLst/>
            <a:gdLst/>
            <a:ahLst/>
            <a:cxnLst/>
            <a:rect r="r" b="b" t="t" l="l"/>
            <a:pathLst>
              <a:path h="1512927" w="1512927">
                <a:moveTo>
                  <a:pt x="0" y="0"/>
                </a:moveTo>
                <a:lnTo>
                  <a:pt x="1512927" y="0"/>
                </a:lnTo>
                <a:lnTo>
                  <a:pt x="1512927" y="1512927"/>
                </a:lnTo>
                <a:lnTo>
                  <a:pt x="0" y="1512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7817" y="5935137"/>
            <a:ext cx="4026187" cy="1039016"/>
          </a:xfrm>
          <a:custGeom>
            <a:avLst/>
            <a:gdLst/>
            <a:ahLst/>
            <a:cxnLst/>
            <a:rect r="r" b="b" t="t" l="l"/>
            <a:pathLst>
              <a:path h="1039016" w="4026187">
                <a:moveTo>
                  <a:pt x="0" y="0"/>
                </a:moveTo>
                <a:lnTo>
                  <a:pt x="4026187" y="0"/>
                </a:lnTo>
                <a:lnTo>
                  <a:pt x="4026187" y="1039016"/>
                </a:lnTo>
                <a:lnTo>
                  <a:pt x="0" y="10390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07046" y="4279402"/>
            <a:ext cx="443757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00"/>
              </a:lnSpc>
              <a:spcBef>
                <a:spcPct val="0"/>
              </a:spcBef>
            </a:pPr>
            <a:r>
              <a:rPr lang="en-US" b="true" sz="3000" spc="3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Arduino IDE 2.3.3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07046" y="6189726"/>
            <a:ext cx="2588684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00"/>
              </a:lnSpc>
              <a:spcBef>
                <a:spcPct val="0"/>
              </a:spcBef>
            </a:pPr>
            <a:r>
              <a:rPr lang="en-US" b="true" sz="3000" spc="3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Circuito.io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626222" y="8018526"/>
            <a:ext cx="180808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00"/>
              </a:lnSpc>
              <a:spcBef>
                <a:spcPct val="0"/>
              </a:spcBef>
            </a:pPr>
            <a:r>
              <a:rPr lang="en-US" b="true" sz="3000" spc="3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Flutter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0673" y="73233"/>
            <a:ext cx="6096595" cy="1962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5"/>
              </a:lnSpc>
            </a:pPr>
            <a:r>
              <a:rPr lang="en-US" sz="6055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TECHNOLOGIES UTILISÉS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4223" y="2433750"/>
            <a:ext cx="9232999" cy="88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>
                <a:solidFill>
                  <a:srgbClr val="715BBA"/>
                </a:solidFill>
                <a:latin typeface="Bobby Jones"/>
                <a:ea typeface="Bobby Jones"/>
                <a:cs typeface="Bobby Jones"/>
                <a:sym typeface="Bobby Jones"/>
              </a:rPr>
              <a:t>E</a:t>
            </a:r>
            <a:r>
              <a:rPr lang="en-US" sz="5099">
                <a:solidFill>
                  <a:srgbClr val="715BBA"/>
                </a:solidFill>
                <a:latin typeface="Bobby Jones"/>
                <a:ea typeface="Bobby Jones"/>
                <a:cs typeface="Bobby Jones"/>
                <a:sym typeface="Bobby Jones"/>
              </a:rPr>
              <a:t>nvironement de développement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70750" y="7330566"/>
            <a:ext cx="511725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00"/>
              </a:lnSpc>
              <a:spcBef>
                <a:spcPct val="0"/>
              </a:spcBef>
            </a:pPr>
            <a:r>
              <a:rPr lang="en-US" b="true" sz="3000" spc="3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Studio Code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70750" y="4361292"/>
            <a:ext cx="511725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00"/>
              </a:lnSpc>
              <a:spcBef>
                <a:spcPct val="0"/>
              </a:spcBef>
            </a:pPr>
            <a:r>
              <a:rPr lang="en-US" b="true" sz="3000" spc="37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2516751" y="-1964649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39" y="0"/>
                </a:lnTo>
                <a:lnTo>
                  <a:pt x="19453939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39102" y="-3585041"/>
            <a:ext cx="4919294" cy="491929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39102" y="9258300"/>
            <a:ext cx="4919294" cy="49192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042884" y="7148802"/>
            <a:ext cx="6276395" cy="627639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C690D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803025" y="4018523"/>
            <a:ext cx="3331533" cy="2580064"/>
            <a:chOff x="0" y="0"/>
            <a:chExt cx="533984" cy="4135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984" cy="413537"/>
            </a:xfrm>
            <a:custGeom>
              <a:avLst/>
              <a:gdLst/>
              <a:ahLst/>
              <a:cxnLst/>
              <a:rect r="r" b="b" t="t" l="l"/>
              <a:pathLst>
                <a:path h="413537" w="533984">
                  <a:moveTo>
                    <a:pt x="0" y="0"/>
                  </a:moveTo>
                  <a:lnTo>
                    <a:pt x="533984" y="0"/>
                  </a:lnTo>
                  <a:lnTo>
                    <a:pt x="533984" y="413537"/>
                  </a:lnTo>
                  <a:lnTo>
                    <a:pt x="0" y="413537"/>
                  </a:lnTo>
                  <a:close/>
                </a:path>
              </a:pathLst>
            </a:custGeom>
            <a:blipFill>
              <a:blip r:embed="rId4"/>
              <a:stretch>
                <a:fillRect l="0" t="-14562" r="0" b="-1456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739348" y="3684940"/>
            <a:ext cx="2105626" cy="2743572"/>
            <a:chOff x="0" y="0"/>
            <a:chExt cx="533984" cy="6957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984" cy="695766"/>
            </a:xfrm>
            <a:custGeom>
              <a:avLst/>
              <a:gdLst/>
              <a:ahLst/>
              <a:cxnLst/>
              <a:rect r="r" b="b" t="t" l="l"/>
              <a:pathLst>
                <a:path h="695766" w="533984">
                  <a:moveTo>
                    <a:pt x="0" y="0"/>
                  </a:moveTo>
                  <a:lnTo>
                    <a:pt x="533984" y="0"/>
                  </a:lnTo>
                  <a:lnTo>
                    <a:pt x="533984" y="695766"/>
                  </a:lnTo>
                  <a:lnTo>
                    <a:pt x="0" y="695766"/>
                  </a:lnTo>
                  <a:close/>
                </a:path>
              </a:pathLst>
            </a:custGeom>
            <a:blipFill>
              <a:blip r:embed="rId5"/>
              <a:stretch>
                <a:fillRect l="-17774" t="0" r="-17774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10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361001" y="7103458"/>
            <a:ext cx="3261475" cy="2463557"/>
          </a:xfrm>
          <a:custGeom>
            <a:avLst/>
            <a:gdLst/>
            <a:ahLst/>
            <a:cxnLst/>
            <a:rect r="r" b="b" t="t" l="l"/>
            <a:pathLst>
              <a:path h="2463557" w="3261475">
                <a:moveTo>
                  <a:pt x="0" y="0"/>
                </a:moveTo>
                <a:lnTo>
                  <a:pt x="3261475" y="0"/>
                </a:lnTo>
                <a:lnTo>
                  <a:pt x="3261475" y="2463556"/>
                </a:lnTo>
                <a:lnTo>
                  <a:pt x="0" y="2463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5937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14933857" y="119889"/>
            <a:ext cx="3354143" cy="3354143"/>
          </a:xfrm>
          <a:custGeom>
            <a:avLst/>
            <a:gdLst/>
            <a:ahLst/>
            <a:cxnLst/>
            <a:rect r="r" b="b" t="t" l="l"/>
            <a:pathLst>
              <a:path h="3354143" w="3354143">
                <a:moveTo>
                  <a:pt x="0" y="0"/>
                </a:moveTo>
                <a:lnTo>
                  <a:pt x="3354143" y="0"/>
                </a:lnTo>
                <a:lnTo>
                  <a:pt x="3354143" y="3354142"/>
                </a:lnTo>
                <a:lnTo>
                  <a:pt x="0" y="33541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167741" y="6655737"/>
            <a:ext cx="3290655" cy="3290655"/>
          </a:xfrm>
          <a:custGeom>
            <a:avLst/>
            <a:gdLst/>
            <a:ahLst/>
            <a:cxnLst/>
            <a:rect r="r" b="b" t="t" l="l"/>
            <a:pathLst>
              <a:path h="3290655" w="3290655">
                <a:moveTo>
                  <a:pt x="0" y="0"/>
                </a:moveTo>
                <a:lnTo>
                  <a:pt x="3290655" y="0"/>
                </a:lnTo>
                <a:lnTo>
                  <a:pt x="3290655" y="3290656"/>
                </a:lnTo>
                <a:lnTo>
                  <a:pt x="0" y="32906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03787" y="7931554"/>
            <a:ext cx="3556077" cy="1972278"/>
          </a:xfrm>
          <a:custGeom>
            <a:avLst/>
            <a:gdLst/>
            <a:ahLst/>
            <a:cxnLst/>
            <a:rect r="r" b="b" t="t" l="l"/>
            <a:pathLst>
              <a:path h="1972278" w="3556077">
                <a:moveTo>
                  <a:pt x="0" y="0"/>
                </a:moveTo>
                <a:lnTo>
                  <a:pt x="3556078" y="0"/>
                </a:lnTo>
                <a:lnTo>
                  <a:pt x="3556078" y="1972278"/>
                </a:lnTo>
                <a:lnTo>
                  <a:pt x="0" y="19722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36742" y="3803054"/>
            <a:ext cx="3512337" cy="2613179"/>
          </a:xfrm>
          <a:custGeom>
            <a:avLst/>
            <a:gdLst/>
            <a:ahLst/>
            <a:cxnLst/>
            <a:rect r="r" b="b" t="t" l="l"/>
            <a:pathLst>
              <a:path h="2613179" w="3512337">
                <a:moveTo>
                  <a:pt x="0" y="0"/>
                </a:moveTo>
                <a:lnTo>
                  <a:pt x="3512337" y="0"/>
                </a:lnTo>
                <a:lnTo>
                  <a:pt x="3512337" y="2613179"/>
                </a:lnTo>
                <a:lnTo>
                  <a:pt x="0" y="26131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0" y="756827"/>
            <a:ext cx="5539102" cy="10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b="true" sz="5700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SMART CLASS: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6174" y="3183838"/>
            <a:ext cx="3813472" cy="40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899" spc="107">
                <a:solidFill>
                  <a:srgbClr val="427BB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Arduino UNO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85425" y="3193360"/>
            <a:ext cx="3813472" cy="40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899" spc="107">
                <a:solidFill>
                  <a:srgbClr val="427BB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LEDs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03756" y="1921864"/>
            <a:ext cx="5859512" cy="902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62"/>
              </a:lnSpc>
              <a:spcBef>
                <a:spcPct val="0"/>
              </a:spcBef>
            </a:pPr>
            <a:r>
              <a:rPr lang="en-US" sz="5330">
                <a:solidFill>
                  <a:srgbClr val="715BB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Composants matériels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74959" y="6528184"/>
            <a:ext cx="1233559" cy="49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true">
                <a:solidFill>
                  <a:srgbClr val="427BB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Buzzer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59865" y="2950410"/>
            <a:ext cx="4417855" cy="10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427BB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Capteur d’humidité et température DHT11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6393" y="6855808"/>
            <a:ext cx="3813472" cy="40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899" spc="107">
                <a:solidFill>
                  <a:srgbClr val="427BB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Afficheur LCD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70983" y="6636687"/>
            <a:ext cx="3813472" cy="40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b="true" sz="2899" spc="107">
                <a:solidFill>
                  <a:srgbClr val="427BB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RFID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3374959" y="3534064"/>
            <a:ext cx="2813787" cy="2410280"/>
          </a:xfrm>
          <a:custGeom>
            <a:avLst/>
            <a:gdLst/>
            <a:ahLst/>
            <a:cxnLst/>
            <a:rect r="r" b="b" t="t" l="l"/>
            <a:pathLst>
              <a:path h="2410280" w="2813787">
                <a:moveTo>
                  <a:pt x="0" y="0"/>
                </a:moveTo>
                <a:lnTo>
                  <a:pt x="2813787" y="0"/>
                </a:lnTo>
                <a:lnTo>
                  <a:pt x="2813787" y="2410280"/>
                </a:lnTo>
                <a:lnTo>
                  <a:pt x="0" y="24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3782" t="-25586" r="-14899" b="-24638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3693696" y="2959935"/>
            <a:ext cx="217631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module wifi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1625661" y="-2118081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39102" y="-3585041"/>
            <a:ext cx="4919294" cy="491929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39102" y="9258300"/>
            <a:ext cx="4919294" cy="49192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181375" y="7442996"/>
            <a:ext cx="7129802" cy="712980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C690D">
                  <a:alpha val="22745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56585" y="7762667"/>
            <a:ext cx="2033224" cy="1960601"/>
            <a:chOff x="0" y="0"/>
            <a:chExt cx="533984" cy="5149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3984" cy="514911"/>
            </a:xfrm>
            <a:custGeom>
              <a:avLst/>
              <a:gdLst/>
              <a:ahLst/>
              <a:cxnLst/>
              <a:rect r="r" b="b" t="t" l="l"/>
              <a:pathLst>
                <a:path h="514911" w="533984">
                  <a:moveTo>
                    <a:pt x="0" y="0"/>
                  </a:moveTo>
                  <a:lnTo>
                    <a:pt x="533984" y="0"/>
                  </a:lnTo>
                  <a:lnTo>
                    <a:pt x="533984" y="514911"/>
                  </a:lnTo>
                  <a:lnTo>
                    <a:pt x="0" y="514911"/>
                  </a:lnTo>
                  <a:close/>
                </a:path>
              </a:pathLst>
            </a:custGeom>
            <a:blipFill>
              <a:blip r:embed="rId4"/>
              <a:stretch>
                <a:fillRect l="-157" t="0" r="-157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5221866" y="3935847"/>
            <a:ext cx="3634720" cy="3001955"/>
          </a:xfrm>
          <a:custGeom>
            <a:avLst/>
            <a:gdLst/>
            <a:ahLst/>
            <a:cxnLst/>
            <a:rect r="r" b="b" t="t" l="l"/>
            <a:pathLst>
              <a:path h="3001955" w="3634720">
                <a:moveTo>
                  <a:pt x="0" y="0"/>
                </a:moveTo>
                <a:lnTo>
                  <a:pt x="3634719" y="0"/>
                </a:lnTo>
                <a:lnTo>
                  <a:pt x="3634719" y="3001955"/>
                </a:lnTo>
                <a:lnTo>
                  <a:pt x="0" y="3001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11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14253772" y="0"/>
            <a:ext cx="4034228" cy="4034228"/>
          </a:xfrm>
          <a:custGeom>
            <a:avLst/>
            <a:gdLst/>
            <a:ahLst/>
            <a:cxnLst/>
            <a:rect r="r" b="b" t="t" l="l"/>
            <a:pathLst>
              <a:path h="4034228" w="4034228">
                <a:moveTo>
                  <a:pt x="0" y="0"/>
                </a:moveTo>
                <a:lnTo>
                  <a:pt x="4034228" y="0"/>
                </a:lnTo>
                <a:lnTo>
                  <a:pt x="4034228" y="4034228"/>
                </a:lnTo>
                <a:lnTo>
                  <a:pt x="0" y="40342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800273" y="3820084"/>
            <a:ext cx="3078018" cy="2363478"/>
          </a:xfrm>
          <a:custGeom>
            <a:avLst/>
            <a:gdLst/>
            <a:ahLst/>
            <a:cxnLst/>
            <a:rect r="r" b="b" t="t" l="l"/>
            <a:pathLst>
              <a:path h="2363478" w="3078018">
                <a:moveTo>
                  <a:pt x="0" y="0"/>
                </a:moveTo>
                <a:lnTo>
                  <a:pt x="3078018" y="0"/>
                </a:lnTo>
                <a:lnTo>
                  <a:pt x="3078018" y="2363479"/>
                </a:lnTo>
                <a:lnTo>
                  <a:pt x="0" y="23634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83526" y="4034228"/>
            <a:ext cx="4094630" cy="3046405"/>
          </a:xfrm>
          <a:custGeom>
            <a:avLst/>
            <a:gdLst/>
            <a:ahLst/>
            <a:cxnLst/>
            <a:rect r="r" b="b" t="t" l="l"/>
            <a:pathLst>
              <a:path h="3046405" w="4094630">
                <a:moveTo>
                  <a:pt x="0" y="0"/>
                </a:moveTo>
                <a:lnTo>
                  <a:pt x="4094630" y="0"/>
                </a:lnTo>
                <a:lnTo>
                  <a:pt x="4094630" y="3046404"/>
                </a:lnTo>
                <a:lnTo>
                  <a:pt x="0" y="3046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94777" y="7604553"/>
            <a:ext cx="2813787" cy="2410280"/>
          </a:xfrm>
          <a:custGeom>
            <a:avLst/>
            <a:gdLst/>
            <a:ahLst/>
            <a:cxnLst/>
            <a:rect r="r" b="b" t="t" l="l"/>
            <a:pathLst>
              <a:path h="2410280" w="2813787">
                <a:moveTo>
                  <a:pt x="0" y="0"/>
                </a:moveTo>
                <a:lnTo>
                  <a:pt x="2813788" y="0"/>
                </a:lnTo>
                <a:lnTo>
                  <a:pt x="2813788" y="2410280"/>
                </a:lnTo>
                <a:lnTo>
                  <a:pt x="0" y="2410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782" t="-25586" r="-14899" b="-24638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6104" y="765810"/>
            <a:ext cx="6498432" cy="1040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b="true" sz="5700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SMART PARKING: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945" y="3530082"/>
            <a:ext cx="39452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b="true" sz="3000" spc="110">
                <a:solidFill>
                  <a:srgbClr val="427BB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Arduino UNO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76049" y="3421563"/>
            <a:ext cx="2245519" cy="51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3"/>
              </a:lnSpc>
            </a:pPr>
            <a:r>
              <a:rPr lang="en-US" sz="3002" b="true">
                <a:solidFill>
                  <a:srgbClr val="427BB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Capteur PIR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4048" y="2120268"/>
            <a:ext cx="5310336" cy="82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  <a:spcBef>
                <a:spcPct val="0"/>
              </a:spcBef>
            </a:pPr>
            <a:r>
              <a:rPr lang="en-US" sz="4830">
                <a:solidFill>
                  <a:srgbClr val="715BBA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Composants matériels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55837" y="7061627"/>
            <a:ext cx="39452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b="true" sz="3000" spc="110">
                <a:solidFill>
                  <a:srgbClr val="427BB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LEDs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144000" y="3473317"/>
            <a:ext cx="3945299" cy="3245779"/>
            <a:chOff x="0" y="0"/>
            <a:chExt cx="5260399" cy="432770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42751" y="1489346"/>
              <a:ext cx="5117648" cy="2838359"/>
            </a:xfrm>
            <a:custGeom>
              <a:avLst/>
              <a:gdLst/>
              <a:ahLst/>
              <a:cxnLst/>
              <a:rect r="r" b="b" t="t" l="l"/>
              <a:pathLst>
                <a:path h="2838359" w="5117648">
                  <a:moveTo>
                    <a:pt x="0" y="0"/>
                  </a:moveTo>
                  <a:lnTo>
                    <a:pt x="5117648" y="0"/>
                  </a:lnTo>
                  <a:lnTo>
                    <a:pt x="5117648" y="2838360"/>
                  </a:lnTo>
                  <a:lnTo>
                    <a:pt x="0" y="28383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0" y="47625"/>
              <a:ext cx="5260399" cy="556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80"/>
                </a:lnSpc>
                <a:spcBef>
                  <a:spcPct val="0"/>
                </a:spcBef>
              </a:pPr>
              <a:r>
                <a:rPr lang="en-US" b="true" sz="3000" spc="110">
                  <a:solidFill>
                    <a:srgbClr val="427BB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Afficheur LCD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3535915" y="3414319"/>
            <a:ext cx="394529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b="true" sz="3000" spc="110">
                <a:solidFill>
                  <a:srgbClr val="427BB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Servo moteur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712116" y="6890177"/>
            <a:ext cx="217631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module wifi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3572014" y="7130140"/>
            <a:ext cx="2850622" cy="2850622"/>
          </a:xfrm>
          <a:custGeom>
            <a:avLst/>
            <a:gdLst/>
            <a:ahLst/>
            <a:cxnLst/>
            <a:rect r="r" b="b" t="t" l="l"/>
            <a:pathLst>
              <a:path h="2850622" w="2850622">
                <a:moveTo>
                  <a:pt x="0" y="0"/>
                </a:moveTo>
                <a:lnTo>
                  <a:pt x="2850621" y="0"/>
                </a:lnTo>
                <a:lnTo>
                  <a:pt x="2850621" y="2850622"/>
                </a:lnTo>
                <a:lnTo>
                  <a:pt x="0" y="28506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228311" y="7128257"/>
            <a:ext cx="3303526" cy="41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8"/>
              </a:lnSpc>
              <a:spcBef>
                <a:spcPct val="0"/>
              </a:spcBef>
            </a:pPr>
            <a:r>
              <a:rPr lang="en-US" b="true" sz="3111" spc="115">
                <a:solidFill>
                  <a:srgbClr val="427BB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RFID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78742" y="497831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898102" y="-438284"/>
            <a:ext cx="2491797" cy="10833196"/>
            <a:chOff x="0" y="0"/>
            <a:chExt cx="3322396" cy="1444426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322396" cy="14444261"/>
              <a:chOff x="0" y="0"/>
              <a:chExt cx="241203" cy="104864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1203" cy="1048640"/>
              </a:xfrm>
              <a:custGeom>
                <a:avLst/>
                <a:gdLst/>
                <a:ahLst/>
                <a:cxnLst/>
                <a:rect r="r" b="b" t="t" l="l"/>
                <a:pathLst>
                  <a:path h="1048640" w="241203">
                    <a:moveTo>
                      <a:pt x="120601" y="0"/>
                    </a:moveTo>
                    <a:lnTo>
                      <a:pt x="120601" y="0"/>
                    </a:lnTo>
                    <a:cubicBezTo>
                      <a:pt x="152587" y="0"/>
                      <a:pt x="183262" y="12706"/>
                      <a:pt x="205880" y="35323"/>
                    </a:cubicBezTo>
                    <a:cubicBezTo>
                      <a:pt x="228497" y="57941"/>
                      <a:pt x="241203" y="88616"/>
                      <a:pt x="241203" y="120601"/>
                    </a:cubicBezTo>
                    <a:lnTo>
                      <a:pt x="241203" y="928039"/>
                    </a:lnTo>
                    <a:cubicBezTo>
                      <a:pt x="241203" y="960024"/>
                      <a:pt x="228497" y="990700"/>
                      <a:pt x="205880" y="1013317"/>
                    </a:cubicBezTo>
                    <a:cubicBezTo>
                      <a:pt x="183262" y="1035934"/>
                      <a:pt x="152587" y="1048640"/>
                      <a:pt x="120601" y="1048640"/>
                    </a:cubicBezTo>
                    <a:lnTo>
                      <a:pt x="120601" y="1048640"/>
                    </a:lnTo>
                    <a:cubicBezTo>
                      <a:pt x="53995" y="1048640"/>
                      <a:pt x="0" y="994645"/>
                      <a:pt x="0" y="928039"/>
                    </a:cubicBezTo>
                    <a:lnTo>
                      <a:pt x="0" y="120601"/>
                    </a:lnTo>
                    <a:cubicBezTo>
                      <a:pt x="0" y="53995"/>
                      <a:pt x="53995" y="0"/>
                      <a:pt x="12060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5AECD">
                      <a:alpha val="100000"/>
                    </a:srgbClr>
                  </a:gs>
                  <a:gs pos="100000">
                    <a:srgbClr val="B2A1E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41203" cy="10867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-5400000">
              <a:off x="-5165940" y="5979172"/>
              <a:ext cx="13864403" cy="1906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b="true" sz="8000">
                  <a:solidFill>
                    <a:srgbClr val="EBEFF2"/>
                  </a:solidFill>
                  <a:latin typeface="Thicker Bold"/>
                  <a:ea typeface="Thicker Bold"/>
                  <a:cs typeface="Thicker Bold"/>
                  <a:sym typeface="Thicker Bold"/>
                </a:rPr>
                <a:t>5- RÉALISATION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-10903281" y="-2163689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08936" y="-5104722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2513294" y="8623333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6103523" y="1373087"/>
            <a:ext cx="805183" cy="804177"/>
          </a:xfrm>
          <a:custGeom>
            <a:avLst/>
            <a:gdLst/>
            <a:ahLst/>
            <a:cxnLst/>
            <a:rect r="r" b="b" t="t" l="l"/>
            <a:pathLst>
              <a:path h="804177" w="805183">
                <a:moveTo>
                  <a:pt x="0" y="0"/>
                </a:moveTo>
                <a:lnTo>
                  <a:pt x="805183" y="0"/>
                </a:lnTo>
                <a:lnTo>
                  <a:pt x="805183" y="804177"/>
                </a:lnTo>
                <a:lnTo>
                  <a:pt x="0" y="804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99547" y="6484082"/>
            <a:ext cx="6819192" cy="6810668"/>
          </a:xfrm>
          <a:custGeom>
            <a:avLst/>
            <a:gdLst/>
            <a:ahLst/>
            <a:cxnLst/>
            <a:rect r="r" b="b" t="t" l="l"/>
            <a:pathLst>
              <a:path h="6810668" w="6819192">
                <a:moveTo>
                  <a:pt x="0" y="0"/>
                </a:moveTo>
                <a:lnTo>
                  <a:pt x="6819192" y="0"/>
                </a:lnTo>
                <a:lnTo>
                  <a:pt x="6819192" y="6810668"/>
                </a:lnTo>
                <a:lnTo>
                  <a:pt x="0" y="6810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18213" y="-10817278"/>
            <a:ext cx="13139574" cy="131395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3376" y="1626165"/>
            <a:ext cx="680605" cy="655285"/>
            <a:chOff x="0" y="0"/>
            <a:chExt cx="1086086" cy="10456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6086" cy="1045680"/>
            </a:xfrm>
            <a:custGeom>
              <a:avLst/>
              <a:gdLst/>
              <a:ahLst/>
              <a:cxnLst/>
              <a:rect r="r" b="b" t="t" l="l"/>
              <a:pathLst>
                <a:path h="1045680" w="1086086">
                  <a:moveTo>
                    <a:pt x="543043" y="0"/>
                  </a:moveTo>
                  <a:cubicBezTo>
                    <a:pt x="243129" y="0"/>
                    <a:pt x="0" y="234084"/>
                    <a:pt x="0" y="522840"/>
                  </a:cubicBezTo>
                  <a:cubicBezTo>
                    <a:pt x="0" y="811597"/>
                    <a:pt x="243129" y="1045680"/>
                    <a:pt x="543043" y="1045680"/>
                  </a:cubicBezTo>
                  <a:cubicBezTo>
                    <a:pt x="842957" y="1045680"/>
                    <a:pt x="1086086" y="811597"/>
                    <a:pt x="1086086" y="522840"/>
                  </a:cubicBezTo>
                  <a:cubicBezTo>
                    <a:pt x="1086086" y="234084"/>
                    <a:pt x="842957" y="0"/>
                    <a:pt x="543043" y="0"/>
                  </a:cubicBezTo>
                  <a:close/>
                </a:path>
              </a:pathLst>
            </a:custGeom>
            <a:solidFill>
              <a:srgbClr val="427B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821" y="59933"/>
              <a:ext cx="882445" cy="887715"/>
            </a:xfrm>
            <a:prstGeom prst="rect">
              <a:avLst/>
            </a:prstGeom>
          </p:spPr>
          <p:txBody>
            <a:bodyPr anchor="ctr" rtlCol="false" tIns="42665" lIns="42665" bIns="42665" rIns="42665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3376" y="2374213"/>
            <a:ext cx="680605" cy="655285"/>
            <a:chOff x="0" y="0"/>
            <a:chExt cx="1086086" cy="10456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86086" cy="1045680"/>
            </a:xfrm>
            <a:custGeom>
              <a:avLst/>
              <a:gdLst/>
              <a:ahLst/>
              <a:cxnLst/>
              <a:rect r="r" b="b" t="t" l="l"/>
              <a:pathLst>
                <a:path h="1045680" w="1086086">
                  <a:moveTo>
                    <a:pt x="543043" y="0"/>
                  </a:moveTo>
                  <a:cubicBezTo>
                    <a:pt x="243129" y="0"/>
                    <a:pt x="0" y="234084"/>
                    <a:pt x="0" y="522840"/>
                  </a:cubicBezTo>
                  <a:cubicBezTo>
                    <a:pt x="0" y="811597"/>
                    <a:pt x="243129" y="1045680"/>
                    <a:pt x="543043" y="1045680"/>
                  </a:cubicBezTo>
                  <a:cubicBezTo>
                    <a:pt x="842957" y="1045680"/>
                    <a:pt x="1086086" y="811597"/>
                    <a:pt x="1086086" y="522840"/>
                  </a:cubicBezTo>
                  <a:cubicBezTo>
                    <a:pt x="1086086" y="234084"/>
                    <a:pt x="842957" y="0"/>
                    <a:pt x="543043" y="0"/>
                  </a:cubicBezTo>
                  <a:close/>
                </a:path>
              </a:pathLst>
            </a:custGeom>
            <a:solidFill>
              <a:srgbClr val="427BB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821" y="59933"/>
              <a:ext cx="882445" cy="887715"/>
            </a:xfrm>
            <a:prstGeom prst="rect">
              <a:avLst/>
            </a:prstGeom>
          </p:spPr>
          <p:txBody>
            <a:bodyPr anchor="ctr" rtlCol="false" tIns="42665" lIns="42665" bIns="42665" rIns="42665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3376" y="3123684"/>
            <a:ext cx="680605" cy="655285"/>
            <a:chOff x="0" y="0"/>
            <a:chExt cx="1086086" cy="10456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6086" cy="1045680"/>
            </a:xfrm>
            <a:custGeom>
              <a:avLst/>
              <a:gdLst/>
              <a:ahLst/>
              <a:cxnLst/>
              <a:rect r="r" b="b" t="t" l="l"/>
              <a:pathLst>
                <a:path h="1045680" w="1086086">
                  <a:moveTo>
                    <a:pt x="543043" y="0"/>
                  </a:moveTo>
                  <a:cubicBezTo>
                    <a:pt x="243129" y="0"/>
                    <a:pt x="0" y="234084"/>
                    <a:pt x="0" y="522840"/>
                  </a:cubicBezTo>
                  <a:cubicBezTo>
                    <a:pt x="0" y="811597"/>
                    <a:pt x="243129" y="1045680"/>
                    <a:pt x="543043" y="1045680"/>
                  </a:cubicBezTo>
                  <a:cubicBezTo>
                    <a:pt x="842957" y="1045680"/>
                    <a:pt x="1086086" y="811597"/>
                    <a:pt x="1086086" y="522840"/>
                  </a:cubicBezTo>
                  <a:cubicBezTo>
                    <a:pt x="1086086" y="234084"/>
                    <a:pt x="842957" y="0"/>
                    <a:pt x="543043" y="0"/>
                  </a:cubicBezTo>
                  <a:close/>
                </a:path>
              </a:pathLst>
            </a:custGeom>
            <a:solidFill>
              <a:srgbClr val="427BB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821" y="59933"/>
              <a:ext cx="882445" cy="887715"/>
            </a:xfrm>
            <a:prstGeom prst="rect">
              <a:avLst/>
            </a:prstGeom>
          </p:spPr>
          <p:txBody>
            <a:bodyPr anchor="ctr" rtlCol="false" tIns="42665" lIns="42665" bIns="42665" rIns="42665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33376" y="3811154"/>
            <a:ext cx="680605" cy="655285"/>
            <a:chOff x="0" y="0"/>
            <a:chExt cx="1086086" cy="104568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6086" cy="1045680"/>
            </a:xfrm>
            <a:custGeom>
              <a:avLst/>
              <a:gdLst/>
              <a:ahLst/>
              <a:cxnLst/>
              <a:rect r="r" b="b" t="t" l="l"/>
              <a:pathLst>
                <a:path h="1045680" w="1086086">
                  <a:moveTo>
                    <a:pt x="543043" y="0"/>
                  </a:moveTo>
                  <a:cubicBezTo>
                    <a:pt x="243129" y="0"/>
                    <a:pt x="0" y="234084"/>
                    <a:pt x="0" y="522840"/>
                  </a:cubicBezTo>
                  <a:cubicBezTo>
                    <a:pt x="0" y="811597"/>
                    <a:pt x="243129" y="1045680"/>
                    <a:pt x="543043" y="1045680"/>
                  </a:cubicBezTo>
                  <a:cubicBezTo>
                    <a:pt x="842957" y="1045680"/>
                    <a:pt x="1086086" y="811597"/>
                    <a:pt x="1086086" y="522840"/>
                  </a:cubicBezTo>
                  <a:cubicBezTo>
                    <a:pt x="1086086" y="234084"/>
                    <a:pt x="842957" y="0"/>
                    <a:pt x="543043" y="0"/>
                  </a:cubicBezTo>
                  <a:close/>
                </a:path>
              </a:pathLst>
            </a:custGeom>
            <a:solidFill>
              <a:srgbClr val="427BB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821" y="59933"/>
              <a:ext cx="882445" cy="887715"/>
            </a:xfrm>
            <a:prstGeom prst="rect">
              <a:avLst/>
            </a:prstGeom>
          </p:spPr>
          <p:txBody>
            <a:bodyPr anchor="ctr" rtlCol="false" tIns="42665" lIns="42665" bIns="42665" rIns="42665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33376" y="4501734"/>
            <a:ext cx="680605" cy="655285"/>
            <a:chOff x="0" y="0"/>
            <a:chExt cx="1086086" cy="10456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6086" cy="1045680"/>
            </a:xfrm>
            <a:custGeom>
              <a:avLst/>
              <a:gdLst/>
              <a:ahLst/>
              <a:cxnLst/>
              <a:rect r="r" b="b" t="t" l="l"/>
              <a:pathLst>
                <a:path h="1045680" w="1086086">
                  <a:moveTo>
                    <a:pt x="543043" y="0"/>
                  </a:moveTo>
                  <a:cubicBezTo>
                    <a:pt x="243129" y="0"/>
                    <a:pt x="0" y="234084"/>
                    <a:pt x="0" y="522840"/>
                  </a:cubicBezTo>
                  <a:cubicBezTo>
                    <a:pt x="0" y="811597"/>
                    <a:pt x="243129" y="1045680"/>
                    <a:pt x="543043" y="1045680"/>
                  </a:cubicBezTo>
                  <a:cubicBezTo>
                    <a:pt x="842957" y="1045680"/>
                    <a:pt x="1086086" y="811597"/>
                    <a:pt x="1086086" y="522840"/>
                  </a:cubicBezTo>
                  <a:cubicBezTo>
                    <a:pt x="1086086" y="234084"/>
                    <a:pt x="842957" y="0"/>
                    <a:pt x="543043" y="0"/>
                  </a:cubicBezTo>
                  <a:close/>
                </a:path>
              </a:pathLst>
            </a:custGeom>
            <a:solidFill>
              <a:srgbClr val="427BB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821" y="59933"/>
              <a:ext cx="882445" cy="887715"/>
            </a:xfrm>
            <a:prstGeom prst="rect">
              <a:avLst/>
            </a:prstGeom>
          </p:spPr>
          <p:txBody>
            <a:bodyPr anchor="ctr" rtlCol="false" tIns="42665" lIns="42665" bIns="42665" rIns="42665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33376" y="5192315"/>
            <a:ext cx="680605" cy="655285"/>
            <a:chOff x="0" y="0"/>
            <a:chExt cx="1086086" cy="10456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6086" cy="1045680"/>
            </a:xfrm>
            <a:custGeom>
              <a:avLst/>
              <a:gdLst/>
              <a:ahLst/>
              <a:cxnLst/>
              <a:rect r="r" b="b" t="t" l="l"/>
              <a:pathLst>
                <a:path h="1045680" w="1086086">
                  <a:moveTo>
                    <a:pt x="543043" y="0"/>
                  </a:moveTo>
                  <a:cubicBezTo>
                    <a:pt x="243129" y="0"/>
                    <a:pt x="0" y="234084"/>
                    <a:pt x="0" y="522840"/>
                  </a:cubicBezTo>
                  <a:cubicBezTo>
                    <a:pt x="0" y="811597"/>
                    <a:pt x="243129" y="1045680"/>
                    <a:pt x="543043" y="1045680"/>
                  </a:cubicBezTo>
                  <a:cubicBezTo>
                    <a:pt x="842957" y="1045680"/>
                    <a:pt x="1086086" y="811597"/>
                    <a:pt x="1086086" y="522840"/>
                  </a:cubicBezTo>
                  <a:cubicBezTo>
                    <a:pt x="1086086" y="234084"/>
                    <a:pt x="842957" y="0"/>
                    <a:pt x="543043" y="0"/>
                  </a:cubicBezTo>
                  <a:close/>
                </a:path>
              </a:pathLst>
            </a:custGeom>
            <a:solidFill>
              <a:srgbClr val="427BB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821" y="59933"/>
              <a:ext cx="882445" cy="887715"/>
            </a:xfrm>
            <a:prstGeom prst="rect">
              <a:avLst/>
            </a:prstGeom>
          </p:spPr>
          <p:txBody>
            <a:bodyPr anchor="ctr" rtlCol="false" tIns="42665" lIns="42665" bIns="42665" rIns="42665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8397" y="5862068"/>
            <a:ext cx="680605" cy="655285"/>
            <a:chOff x="0" y="0"/>
            <a:chExt cx="1086086" cy="10456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6086" cy="1045680"/>
            </a:xfrm>
            <a:custGeom>
              <a:avLst/>
              <a:gdLst/>
              <a:ahLst/>
              <a:cxnLst/>
              <a:rect r="r" b="b" t="t" l="l"/>
              <a:pathLst>
                <a:path h="1045680" w="1086086">
                  <a:moveTo>
                    <a:pt x="543043" y="0"/>
                  </a:moveTo>
                  <a:cubicBezTo>
                    <a:pt x="243129" y="0"/>
                    <a:pt x="0" y="234084"/>
                    <a:pt x="0" y="522840"/>
                  </a:cubicBezTo>
                  <a:cubicBezTo>
                    <a:pt x="0" y="811597"/>
                    <a:pt x="243129" y="1045680"/>
                    <a:pt x="543043" y="1045680"/>
                  </a:cubicBezTo>
                  <a:cubicBezTo>
                    <a:pt x="842957" y="1045680"/>
                    <a:pt x="1086086" y="811597"/>
                    <a:pt x="1086086" y="522840"/>
                  </a:cubicBezTo>
                  <a:cubicBezTo>
                    <a:pt x="1086086" y="234084"/>
                    <a:pt x="842957" y="0"/>
                    <a:pt x="543043" y="0"/>
                  </a:cubicBezTo>
                  <a:close/>
                </a:path>
              </a:pathLst>
            </a:custGeom>
            <a:solidFill>
              <a:srgbClr val="427BB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01821" y="59933"/>
              <a:ext cx="882445" cy="887715"/>
            </a:xfrm>
            <a:prstGeom prst="rect">
              <a:avLst/>
            </a:prstGeom>
          </p:spPr>
          <p:txBody>
            <a:bodyPr anchor="ctr" rtlCol="false" tIns="42665" lIns="42665" bIns="42665" rIns="42665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7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3376" y="6555453"/>
            <a:ext cx="680605" cy="655285"/>
            <a:chOff x="0" y="0"/>
            <a:chExt cx="1086086" cy="104568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86086" cy="1045680"/>
            </a:xfrm>
            <a:custGeom>
              <a:avLst/>
              <a:gdLst/>
              <a:ahLst/>
              <a:cxnLst/>
              <a:rect r="r" b="b" t="t" l="l"/>
              <a:pathLst>
                <a:path h="1045680" w="1086086">
                  <a:moveTo>
                    <a:pt x="543043" y="0"/>
                  </a:moveTo>
                  <a:cubicBezTo>
                    <a:pt x="243129" y="0"/>
                    <a:pt x="0" y="234084"/>
                    <a:pt x="0" y="522840"/>
                  </a:cubicBezTo>
                  <a:cubicBezTo>
                    <a:pt x="0" y="811597"/>
                    <a:pt x="243129" y="1045680"/>
                    <a:pt x="543043" y="1045680"/>
                  </a:cubicBezTo>
                  <a:cubicBezTo>
                    <a:pt x="842957" y="1045680"/>
                    <a:pt x="1086086" y="811597"/>
                    <a:pt x="1086086" y="522840"/>
                  </a:cubicBezTo>
                  <a:cubicBezTo>
                    <a:pt x="1086086" y="234084"/>
                    <a:pt x="842957" y="0"/>
                    <a:pt x="543043" y="0"/>
                  </a:cubicBezTo>
                  <a:close/>
                </a:path>
              </a:pathLst>
            </a:custGeom>
            <a:solidFill>
              <a:srgbClr val="427BB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01821" y="59933"/>
              <a:ext cx="882445" cy="887715"/>
            </a:xfrm>
            <a:prstGeom prst="rect">
              <a:avLst/>
            </a:prstGeom>
          </p:spPr>
          <p:txBody>
            <a:bodyPr anchor="ctr" rtlCol="false" tIns="42665" lIns="42665" bIns="42665" rIns="42665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8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13</a:t>
              </a: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675996" y="1663394"/>
            <a:ext cx="12375809" cy="6590118"/>
          </a:xfrm>
          <a:custGeom>
            <a:avLst/>
            <a:gdLst/>
            <a:ahLst/>
            <a:cxnLst/>
            <a:rect r="r" b="b" t="t" l="l"/>
            <a:pathLst>
              <a:path h="6590118" w="12375809">
                <a:moveTo>
                  <a:pt x="0" y="0"/>
                </a:moveTo>
                <a:lnTo>
                  <a:pt x="12375809" y="0"/>
                </a:lnTo>
                <a:lnTo>
                  <a:pt x="12375809" y="6590119"/>
                </a:lnTo>
                <a:lnTo>
                  <a:pt x="0" y="6590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95393" y="132529"/>
            <a:ext cx="13231956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5399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SCHÉMA ÉLECTRONIQUE: SMART CLASS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88122" y="1488352"/>
            <a:ext cx="4788173" cy="7097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0"/>
              </a:lnSpc>
            </a:pPr>
            <a:r>
              <a:rPr lang="en-US" b="true" sz="2578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Carte Arduino Uno </a:t>
            </a:r>
          </a:p>
          <a:p>
            <a:pPr algn="l">
              <a:lnSpc>
                <a:spcPts val="5620"/>
              </a:lnSpc>
            </a:pPr>
            <a:r>
              <a:rPr lang="en-US" b="true" sz="2578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Buzzer</a:t>
            </a:r>
          </a:p>
          <a:p>
            <a:pPr algn="l">
              <a:lnSpc>
                <a:spcPts val="5620"/>
              </a:lnSpc>
            </a:pPr>
            <a:r>
              <a:rPr lang="en-US" b="true" sz="2578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RFID</a:t>
            </a:r>
          </a:p>
          <a:p>
            <a:pPr algn="l">
              <a:lnSpc>
                <a:spcPts val="5620"/>
              </a:lnSpc>
            </a:pPr>
            <a:r>
              <a:rPr lang="en-US" b="true" sz="2578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LED bleue(Ventilateur)</a:t>
            </a:r>
          </a:p>
          <a:p>
            <a:pPr algn="l">
              <a:lnSpc>
                <a:spcPts val="5620"/>
              </a:lnSpc>
            </a:pPr>
            <a:r>
              <a:rPr lang="en-US" b="true" sz="2578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LED violette(Chauffage) </a:t>
            </a:r>
          </a:p>
          <a:p>
            <a:pPr algn="l">
              <a:lnSpc>
                <a:spcPts val="5620"/>
              </a:lnSpc>
            </a:pPr>
            <a:r>
              <a:rPr lang="en-US" b="true" sz="2578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LED verte(Eclairage)</a:t>
            </a:r>
          </a:p>
          <a:p>
            <a:pPr algn="l">
              <a:lnSpc>
                <a:spcPts val="5620"/>
              </a:lnSpc>
            </a:pPr>
            <a:r>
              <a:rPr lang="en-US" b="true" sz="2578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LED rouge(Problème)</a:t>
            </a:r>
          </a:p>
          <a:p>
            <a:pPr algn="l">
              <a:lnSpc>
                <a:spcPts val="5620"/>
              </a:lnSpc>
            </a:pPr>
            <a:r>
              <a:rPr lang="en-US" b="true" sz="2578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Afficheur LCD</a:t>
            </a:r>
          </a:p>
          <a:p>
            <a:pPr algn="l">
              <a:lnSpc>
                <a:spcPts val="3222"/>
              </a:lnSpc>
            </a:pPr>
            <a:r>
              <a:rPr lang="en-US" b="true" sz="2578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Capteur DHT11 d’humidité et de température</a:t>
            </a:r>
          </a:p>
          <a:p>
            <a:pPr algn="l">
              <a:lnSpc>
                <a:spcPts val="5620"/>
              </a:lnSpc>
            </a:pPr>
            <a:r>
              <a:rPr lang="en-US" b="true" sz="2578">
                <a:solidFill>
                  <a:srgbClr val="427BB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Module WiFi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733376" y="7281293"/>
            <a:ext cx="680605" cy="655285"/>
            <a:chOff x="0" y="0"/>
            <a:chExt cx="1086086" cy="104568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86086" cy="1045680"/>
            </a:xfrm>
            <a:custGeom>
              <a:avLst/>
              <a:gdLst/>
              <a:ahLst/>
              <a:cxnLst/>
              <a:rect r="r" b="b" t="t" l="l"/>
              <a:pathLst>
                <a:path h="1045680" w="1086086">
                  <a:moveTo>
                    <a:pt x="543043" y="0"/>
                  </a:moveTo>
                  <a:cubicBezTo>
                    <a:pt x="243129" y="0"/>
                    <a:pt x="0" y="234084"/>
                    <a:pt x="0" y="522840"/>
                  </a:cubicBezTo>
                  <a:cubicBezTo>
                    <a:pt x="0" y="811597"/>
                    <a:pt x="243129" y="1045680"/>
                    <a:pt x="543043" y="1045680"/>
                  </a:cubicBezTo>
                  <a:cubicBezTo>
                    <a:pt x="842957" y="1045680"/>
                    <a:pt x="1086086" y="811597"/>
                    <a:pt x="1086086" y="522840"/>
                  </a:cubicBezTo>
                  <a:cubicBezTo>
                    <a:pt x="1086086" y="234084"/>
                    <a:pt x="842957" y="0"/>
                    <a:pt x="543043" y="0"/>
                  </a:cubicBezTo>
                  <a:close/>
                </a:path>
              </a:pathLst>
            </a:custGeom>
            <a:solidFill>
              <a:srgbClr val="427BB1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01821" y="59933"/>
              <a:ext cx="882445" cy="887715"/>
            </a:xfrm>
            <a:prstGeom prst="rect">
              <a:avLst/>
            </a:prstGeom>
          </p:spPr>
          <p:txBody>
            <a:bodyPr anchor="ctr" rtlCol="false" tIns="42665" lIns="42665" bIns="42665" rIns="42665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9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33376" y="8066464"/>
            <a:ext cx="680605" cy="655285"/>
            <a:chOff x="0" y="0"/>
            <a:chExt cx="1086086" cy="104568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86086" cy="1045680"/>
            </a:xfrm>
            <a:custGeom>
              <a:avLst/>
              <a:gdLst/>
              <a:ahLst/>
              <a:cxnLst/>
              <a:rect r="r" b="b" t="t" l="l"/>
              <a:pathLst>
                <a:path h="1045680" w="1086086">
                  <a:moveTo>
                    <a:pt x="543043" y="0"/>
                  </a:moveTo>
                  <a:cubicBezTo>
                    <a:pt x="243129" y="0"/>
                    <a:pt x="0" y="234084"/>
                    <a:pt x="0" y="522840"/>
                  </a:cubicBezTo>
                  <a:cubicBezTo>
                    <a:pt x="0" y="811597"/>
                    <a:pt x="243129" y="1045680"/>
                    <a:pt x="543043" y="1045680"/>
                  </a:cubicBezTo>
                  <a:cubicBezTo>
                    <a:pt x="842957" y="1045680"/>
                    <a:pt x="1086086" y="811597"/>
                    <a:pt x="1086086" y="522840"/>
                  </a:cubicBezTo>
                  <a:cubicBezTo>
                    <a:pt x="1086086" y="234084"/>
                    <a:pt x="842957" y="0"/>
                    <a:pt x="543043" y="0"/>
                  </a:cubicBezTo>
                  <a:close/>
                </a:path>
              </a:pathLst>
            </a:custGeom>
            <a:solidFill>
              <a:srgbClr val="427BB1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101821" y="59933"/>
              <a:ext cx="882445" cy="887715"/>
            </a:xfrm>
            <a:prstGeom prst="rect">
              <a:avLst/>
            </a:prstGeom>
          </p:spPr>
          <p:txBody>
            <a:bodyPr anchor="ctr" rtlCol="false" tIns="42665" lIns="42665" bIns="42665" rIns="42665"/>
            <a:lstStyle/>
            <a:p>
              <a:pPr algn="ctr">
                <a:lnSpc>
                  <a:spcPts val="3359"/>
                </a:lnSpc>
              </a:pPr>
              <a:r>
                <a:rPr lang="en-US" b="true" sz="23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83018" y="7119378"/>
            <a:ext cx="6819192" cy="6810668"/>
          </a:xfrm>
          <a:custGeom>
            <a:avLst/>
            <a:gdLst/>
            <a:ahLst/>
            <a:cxnLst/>
            <a:rect r="r" b="b" t="t" l="l"/>
            <a:pathLst>
              <a:path h="6810668" w="6819192">
                <a:moveTo>
                  <a:pt x="0" y="0"/>
                </a:moveTo>
                <a:lnTo>
                  <a:pt x="6819192" y="0"/>
                </a:lnTo>
                <a:lnTo>
                  <a:pt x="6819192" y="6810668"/>
                </a:lnTo>
                <a:lnTo>
                  <a:pt x="0" y="6810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07547" y="-10677809"/>
            <a:ext cx="13139574" cy="131395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920001" y="1629286"/>
            <a:ext cx="15367999" cy="7512035"/>
          </a:xfrm>
          <a:custGeom>
            <a:avLst/>
            <a:gdLst/>
            <a:ahLst/>
            <a:cxnLst/>
            <a:rect r="r" b="b" t="t" l="l"/>
            <a:pathLst>
              <a:path h="7512035" w="15367999">
                <a:moveTo>
                  <a:pt x="0" y="0"/>
                </a:moveTo>
                <a:lnTo>
                  <a:pt x="15367999" y="0"/>
                </a:lnTo>
                <a:lnTo>
                  <a:pt x="15367999" y="7512035"/>
                </a:lnTo>
                <a:lnTo>
                  <a:pt x="0" y="751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56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3851" y="1929403"/>
            <a:ext cx="3772454" cy="6911800"/>
            <a:chOff x="0" y="0"/>
            <a:chExt cx="5029938" cy="921573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6566" y="0"/>
              <a:ext cx="1076065" cy="1020894"/>
              <a:chOff x="0" y="0"/>
              <a:chExt cx="1086086" cy="103040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86086" cy="1030401"/>
              </a:xfrm>
              <a:custGeom>
                <a:avLst/>
                <a:gdLst/>
                <a:ahLst/>
                <a:cxnLst/>
                <a:rect r="r" b="b" t="t" l="l"/>
                <a:pathLst>
                  <a:path h="1030401" w="1086086">
                    <a:moveTo>
                      <a:pt x="543043" y="0"/>
                    </a:moveTo>
                    <a:cubicBezTo>
                      <a:pt x="243129" y="0"/>
                      <a:pt x="0" y="230663"/>
                      <a:pt x="0" y="515201"/>
                    </a:cubicBezTo>
                    <a:cubicBezTo>
                      <a:pt x="0" y="799738"/>
                      <a:pt x="243129" y="1030401"/>
                      <a:pt x="543043" y="1030401"/>
                    </a:cubicBezTo>
                    <a:cubicBezTo>
                      <a:pt x="842957" y="1030401"/>
                      <a:pt x="1086086" y="799738"/>
                      <a:pt x="1086086" y="515201"/>
                    </a:cubicBezTo>
                    <a:cubicBezTo>
                      <a:pt x="1086086" y="230663"/>
                      <a:pt x="842957" y="0"/>
                      <a:pt x="543043" y="0"/>
                    </a:cubicBezTo>
                    <a:close/>
                  </a:path>
                </a:pathLst>
              </a:custGeom>
              <a:solidFill>
                <a:srgbClr val="427BB1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01821" y="39450"/>
                <a:ext cx="882445" cy="894351"/>
              </a:xfrm>
              <a:prstGeom prst="rect">
                <a:avLst/>
              </a:prstGeom>
            </p:spPr>
            <p:txBody>
              <a:bodyPr anchor="ctr" rtlCol="false" tIns="44988" lIns="44988" bIns="44988" rIns="44988"/>
              <a:lstStyle/>
              <a:p>
                <a:pPr algn="ctr">
                  <a:lnSpc>
                    <a:spcPts val="3919"/>
                  </a:lnSpc>
                </a:pPr>
                <a:r>
                  <a:rPr lang="en-US" b="true" sz="27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1</a:t>
                </a: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1303631" y="157691"/>
              <a:ext cx="3726308" cy="547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2"/>
                </a:lnSpc>
              </a:pPr>
              <a:r>
                <a:rPr lang="en-US" sz="2487" b="true">
                  <a:solidFill>
                    <a:srgbClr val="427BB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Arduino Uno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6566" y="1232839"/>
              <a:ext cx="1076065" cy="1018906"/>
              <a:chOff x="0" y="0"/>
              <a:chExt cx="1086086" cy="102839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86086" cy="1028394"/>
              </a:xfrm>
              <a:custGeom>
                <a:avLst/>
                <a:gdLst/>
                <a:ahLst/>
                <a:cxnLst/>
                <a:rect r="r" b="b" t="t" l="l"/>
                <a:pathLst>
                  <a:path h="1028394" w="1086086">
                    <a:moveTo>
                      <a:pt x="543043" y="0"/>
                    </a:moveTo>
                    <a:cubicBezTo>
                      <a:pt x="243129" y="0"/>
                      <a:pt x="0" y="230214"/>
                      <a:pt x="0" y="514197"/>
                    </a:cubicBezTo>
                    <a:cubicBezTo>
                      <a:pt x="0" y="798180"/>
                      <a:pt x="243129" y="1028394"/>
                      <a:pt x="543043" y="1028394"/>
                    </a:cubicBezTo>
                    <a:cubicBezTo>
                      <a:pt x="842957" y="1028394"/>
                      <a:pt x="1086086" y="798180"/>
                      <a:pt x="1086086" y="514197"/>
                    </a:cubicBezTo>
                    <a:cubicBezTo>
                      <a:pt x="1086086" y="230214"/>
                      <a:pt x="842957" y="0"/>
                      <a:pt x="543043" y="0"/>
                    </a:cubicBezTo>
                    <a:close/>
                  </a:path>
                </a:pathLst>
              </a:custGeom>
              <a:solidFill>
                <a:srgbClr val="427BB1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01821" y="39262"/>
                <a:ext cx="882445" cy="892720"/>
              </a:xfrm>
              <a:prstGeom prst="rect">
                <a:avLst/>
              </a:prstGeom>
            </p:spPr>
            <p:txBody>
              <a:bodyPr anchor="ctr" rtlCol="false" tIns="44180" lIns="44180" bIns="44180" rIns="44180"/>
              <a:lstStyle/>
              <a:p>
                <a:pPr algn="ctr">
                  <a:lnSpc>
                    <a:spcPts val="3919"/>
                  </a:lnSpc>
                </a:pPr>
                <a:r>
                  <a:rPr lang="en-US" b="true" sz="27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2</a:t>
                </a: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303631" y="1390531"/>
              <a:ext cx="3726308" cy="547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2"/>
                </a:lnSpc>
              </a:pPr>
              <a:r>
                <a:rPr lang="en-US" sz="2487" b="true">
                  <a:solidFill>
                    <a:srgbClr val="427BB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PIR d’entrée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6566" y="2418294"/>
              <a:ext cx="1076065" cy="1018906"/>
              <a:chOff x="0" y="0"/>
              <a:chExt cx="1086086" cy="102839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086086" cy="1028394"/>
              </a:xfrm>
              <a:custGeom>
                <a:avLst/>
                <a:gdLst/>
                <a:ahLst/>
                <a:cxnLst/>
                <a:rect r="r" b="b" t="t" l="l"/>
                <a:pathLst>
                  <a:path h="1028394" w="1086086">
                    <a:moveTo>
                      <a:pt x="543043" y="0"/>
                    </a:moveTo>
                    <a:cubicBezTo>
                      <a:pt x="243129" y="0"/>
                      <a:pt x="0" y="230214"/>
                      <a:pt x="0" y="514197"/>
                    </a:cubicBezTo>
                    <a:cubicBezTo>
                      <a:pt x="0" y="798180"/>
                      <a:pt x="243129" y="1028394"/>
                      <a:pt x="543043" y="1028394"/>
                    </a:cubicBezTo>
                    <a:cubicBezTo>
                      <a:pt x="842957" y="1028394"/>
                      <a:pt x="1086086" y="798180"/>
                      <a:pt x="1086086" y="514197"/>
                    </a:cubicBezTo>
                    <a:cubicBezTo>
                      <a:pt x="1086086" y="230214"/>
                      <a:pt x="842957" y="0"/>
                      <a:pt x="543043" y="0"/>
                    </a:cubicBezTo>
                    <a:close/>
                  </a:path>
                </a:pathLst>
              </a:custGeom>
              <a:solidFill>
                <a:srgbClr val="427BB1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01821" y="39262"/>
                <a:ext cx="882445" cy="892720"/>
              </a:xfrm>
              <a:prstGeom prst="rect">
                <a:avLst/>
              </a:prstGeom>
            </p:spPr>
            <p:txBody>
              <a:bodyPr anchor="ctr" rtlCol="false" tIns="44180" lIns="44180" bIns="44180" rIns="44180"/>
              <a:lstStyle/>
              <a:p>
                <a:pPr algn="ctr">
                  <a:lnSpc>
                    <a:spcPts val="3919"/>
                  </a:lnSpc>
                </a:pPr>
                <a:r>
                  <a:rPr lang="en-US" b="true" sz="27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3</a:t>
                </a: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303631" y="2575985"/>
              <a:ext cx="3726308" cy="547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2"/>
                </a:lnSpc>
              </a:pPr>
              <a:r>
                <a:rPr lang="en-US" sz="2487" b="true">
                  <a:solidFill>
                    <a:srgbClr val="427BB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PIR de sortie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6566" y="3603749"/>
              <a:ext cx="1076065" cy="1018906"/>
              <a:chOff x="0" y="0"/>
              <a:chExt cx="1086086" cy="1028394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086086" cy="1028394"/>
              </a:xfrm>
              <a:custGeom>
                <a:avLst/>
                <a:gdLst/>
                <a:ahLst/>
                <a:cxnLst/>
                <a:rect r="r" b="b" t="t" l="l"/>
                <a:pathLst>
                  <a:path h="1028394" w="1086086">
                    <a:moveTo>
                      <a:pt x="543043" y="0"/>
                    </a:moveTo>
                    <a:cubicBezTo>
                      <a:pt x="243129" y="0"/>
                      <a:pt x="0" y="230214"/>
                      <a:pt x="0" y="514197"/>
                    </a:cubicBezTo>
                    <a:cubicBezTo>
                      <a:pt x="0" y="798180"/>
                      <a:pt x="243129" y="1028394"/>
                      <a:pt x="543043" y="1028394"/>
                    </a:cubicBezTo>
                    <a:cubicBezTo>
                      <a:pt x="842957" y="1028394"/>
                      <a:pt x="1086086" y="798180"/>
                      <a:pt x="1086086" y="514197"/>
                    </a:cubicBezTo>
                    <a:cubicBezTo>
                      <a:pt x="1086086" y="230214"/>
                      <a:pt x="842957" y="0"/>
                      <a:pt x="543043" y="0"/>
                    </a:cubicBezTo>
                    <a:close/>
                  </a:path>
                </a:pathLst>
              </a:custGeom>
              <a:solidFill>
                <a:srgbClr val="427BB1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101821" y="39262"/>
                <a:ext cx="882445" cy="892720"/>
              </a:xfrm>
              <a:prstGeom prst="rect">
                <a:avLst/>
              </a:prstGeom>
            </p:spPr>
            <p:txBody>
              <a:bodyPr anchor="ctr" rtlCol="false" tIns="44180" lIns="44180" bIns="44180" rIns="44180"/>
              <a:lstStyle/>
              <a:p>
                <a:pPr algn="ctr">
                  <a:lnSpc>
                    <a:spcPts val="3919"/>
                  </a:lnSpc>
                </a:pPr>
                <a:r>
                  <a:rPr lang="en-US" b="true" sz="27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4</a:t>
                </a: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303631" y="3761440"/>
              <a:ext cx="3726308" cy="547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2"/>
                </a:lnSpc>
              </a:pPr>
              <a:r>
                <a:rPr lang="en-US" sz="2487" b="true">
                  <a:solidFill>
                    <a:srgbClr val="427BB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LED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6566" y="4752634"/>
              <a:ext cx="1076065" cy="1018906"/>
              <a:chOff x="0" y="0"/>
              <a:chExt cx="1086086" cy="1028394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086086" cy="1028394"/>
              </a:xfrm>
              <a:custGeom>
                <a:avLst/>
                <a:gdLst/>
                <a:ahLst/>
                <a:cxnLst/>
                <a:rect r="r" b="b" t="t" l="l"/>
                <a:pathLst>
                  <a:path h="1028394" w="1086086">
                    <a:moveTo>
                      <a:pt x="543043" y="0"/>
                    </a:moveTo>
                    <a:cubicBezTo>
                      <a:pt x="243129" y="0"/>
                      <a:pt x="0" y="230214"/>
                      <a:pt x="0" y="514197"/>
                    </a:cubicBezTo>
                    <a:cubicBezTo>
                      <a:pt x="0" y="798180"/>
                      <a:pt x="243129" y="1028394"/>
                      <a:pt x="543043" y="1028394"/>
                    </a:cubicBezTo>
                    <a:cubicBezTo>
                      <a:pt x="842957" y="1028394"/>
                      <a:pt x="1086086" y="798180"/>
                      <a:pt x="1086086" y="514197"/>
                    </a:cubicBezTo>
                    <a:cubicBezTo>
                      <a:pt x="1086086" y="230214"/>
                      <a:pt x="842957" y="0"/>
                      <a:pt x="543043" y="0"/>
                    </a:cubicBezTo>
                    <a:close/>
                  </a:path>
                </a:pathLst>
              </a:custGeom>
              <a:solidFill>
                <a:srgbClr val="427BB1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101821" y="39262"/>
                <a:ext cx="882445" cy="892720"/>
              </a:xfrm>
              <a:prstGeom prst="rect">
                <a:avLst/>
              </a:prstGeom>
            </p:spPr>
            <p:txBody>
              <a:bodyPr anchor="ctr" rtlCol="false" tIns="44180" lIns="44180" bIns="44180" rIns="44180"/>
              <a:lstStyle/>
              <a:p>
                <a:pPr algn="ctr">
                  <a:lnSpc>
                    <a:spcPts val="3919"/>
                  </a:lnSpc>
                </a:pPr>
                <a:r>
                  <a:rPr lang="en-US" b="true" sz="27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5</a:t>
                </a: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1303631" y="4910325"/>
              <a:ext cx="3726308" cy="547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2"/>
                </a:lnSpc>
              </a:pPr>
              <a:r>
                <a:rPr lang="en-US" sz="2487" b="true">
                  <a:solidFill>
                    <a:srgbClr val="427BB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Servo moteur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0" y="5978794"/>
              <a:ext cx="1076065" cy="1018906"/>
              <a:chOff x="0" y="0"/>
              <a:chExt cx="1086086" cy="102839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086086" cy="1028394"/>
              </a:xfrm>
              <a:custGeom>
                <a:avLst/>
                <a:gdLst/>
                <a:ahLst/>
                <a:cxnLst/>
                <a:rect r="r" b="b" t="t" l="l"/>
                <a:pathLst>
                  <a:path h="1028394" w="1086086">
                    <a:moveTo>
                      <a:pt x="543043" y="0"/>
                    </a:moveTo>
                    <a:cubicBezTo>
                      <a:pt x="243129" y="0"/>
                      <a:pt x="0" y="230214"/>
                      <a:pt x="0" y="514197"/>
                    </a:cubicBezTo>
                    <a:cubicBezTo>
                      <a:pt x="0" y="798180"/>
                      <a:pt x="243129" y="1028394"/>
                      <a:pt x="543043" y="1028394"/>
                    </a:cubicBezTo>
                    <a:cubicBezTo>
                      <a:pt x="842957" y="1028394"/>
                      <a:pt x="1086086" y="798180"/>
                      <a:pt x="1086086" y="514197"/>
                    </a:cubicBezTo>
                    <a:cubicBezTo>
                      <a:pt x="1086086" y="230214"/>
                      <a:pt x="842957" y="0"/>
                      <a:pt x="543043" y="0"/>
                    </a:cubicBezTo>
                    <a:close/>
                  </a:path>
                </a:pathLst>
              </a:custGeom>
              <a:solidFill>
                <a:srgbClr val="427BB1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101821" y="39262"/>
                <a:ext cx="882445" cy="892720"/>
              </a:xfrm>
              <a:prstGeom prst="rect">
                <a:avLst/>
              </a:prstGeom>
            </p:spPr>
            <p:txBody>
              <a:bodyPr anchor="ctr" rtlCol="false" tIns="44180" lIns="44180" bIns="44180" rIns="44180"/>
              <a:lstStyle/>
              <a:p>
                <a:pPr algn="ctr">
                  <a:lnSpc>
                    <a:spcPts val="3919"/>
                  </a:lnSpc>
                </a:pPr>
                <a:r>
                  <a:rPr lang="en-US" b="true" sz="27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6</a:t>
                </a: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297065" y="6136485"/>
              <a:ext cx="3726308" cy="547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2"/>
                </a:lnSpc>
              </a:pPr>
              <a:r>
                <a:rPr lang="en-US" sz="2487" b="true">
                  <a:solidFill>
                    <a:srgbClr val="427BB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Afficheur LCD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326985" y="7229250"/>
              <a:ext cx="1007410" cy="547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2"/>
                </a:lnSpc>
                <a:spcBef>
                  <a:spcPct val="0"/>
                </a:spcBef>
              </a:pPr>
              <a:r>
                <a:rPr lang="en-US" b="true" sz="2487">
                  <a:solidFill>
                    <a:srgbClr val="427BB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RFID</a:t>
              </a:r>
            </a:p>
          </p:txBody>
        </p:sp>
        <p:grpSp>
          <p:nvGrpSpPr>
            <p:cNvPr name="Group 36" id="36"/>
            <p:cNvGrpSpPr/>
            <p:nvPr/>
          </p:nvGrpSpPr>
          <p:grpSpPr>
            <a:xfrm rot="0">
              <a:off x="6566" y="7050859"/>
              <a:ext cx="1076065" cy="1018906"/>
              <a:chOff x="0" y="0"/>
              <a:chExt cx="1086086" cy="102839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086086" cy="1028394"/>
              </a:xfrm>
              <a:custGeom>
                <a:avLst/>
                <a:gdLst/>
                <a:ahLst/>
                <a:cxnLst/>
                <a:rect r="r" b="b" t="t" l="l"/>
                <a:pathLst>
                  <a:path h="1028394" w="1086086">
                    <a:moveTo>
                      <a:pt x="543043" y="0"/>
                    </a:moveTo>
                    <a:cubicBezTo>
                      <a:pt x="243129" y="0"/>
                      <a:pt x="0" y="230214"/>
                      <a:pt x="0" y="514197"/>
                    </a:cubicBezTo>
                    <a:cubicBezTo>
                      <a:pt x="0" y="798180"/>
                      <a:pt x="243129" y="1028394"/>
                      <a:pt x="543043" y="1028394"/>
                    </a:cubicBezTo>
                    <a:cubicBezTo>
                      <a:pt x="842957" y="1028394"/>
                      <a:pt x="1086086" y="798180"/>
                      <a:pt x="1086086" y="514197"/>
                    </a:cubicBezTo>
                    <a:cubicBezTo>
                      <a:pt x="1086086" y="230214"/>
                      <a:pt x="842957" y="0"/>
                      <a:pt x="543043" y="0"/>
                    </a:cubicBezTo>
                    <a:close/>
                  </a:path>
                </a:pathLst>
              </a:custGeom>
              <a:solidFill>
                <a:srgbClr val="427BB1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101821" y="39262"/>
                <a:ext cx="882445" cy="892720"/>
              </a:xfrm>
              <a:prstGeom prst="rect">
                <a:avLst/>
              </a:prstGeom>
            </p:spPr>
            <p:txBody>
              <a:bodyPr anchor="ctr" rtlCol="false" tIns="44180" lIns="44180" bIns="44180" rIns="44180"/>
              <a:lstStyle/>
              <a:p>
                <a:pPr algn="ctr">
                  <a:lnSpc>
                    <a:spcPts val="3919"/>
                  </a:lnSpc>
                </a:pPr>
                <a:r>
                  <a:rPr lang="en-US" b="true" sz="27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7</a:t>
                </a: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1297065" y="8326096"/>
              <a:ext cx="2709855" cy="5475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82"/>
                </a:lnSpc>
                <a:spcBef>
                  <a:spcPct val="0"/>
                </a:spcBef>
              </a:pPr>
              <a:r>
                <a:rPr lang="en-US" b="true" sz="2487">
                  <a:solidFill>
                    <a:srgbClr val="427BB1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Module WiFi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6566" y="8196827"/>
              <a:ext cx="1076065" cy="1018906"/>
              <a:chOff x="0" y="0"/>
              <a:chExt cx="1086086" cy="1028394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086086" cy="1028394"/>
              </a:xfrm>
              <a:custGeom>
                <a:avLst/>
                <a:gdLst/>
                <a:ahLst/>
                <a:cxnLst/>
                <a:rect r="r" b="b" t="t" l="l"/>
                <a:pathLst>
                  <a:path h="1028394" w="1086086">
                    <a:moveTo>
                      <a:pt x="543043" y="0"/>
                    </a:moveTo>
                    <a:cubicBezTo>
                      <a:pt x="243129" y="0"/>
                      <a:pt x="0" y="230214"/>
                      <a:pt x="0" y="514197"/>
                    </a:cubicBezTo>
                    <a:cubicBezTo>
                      <a:pt x="0" y="798180"/>
                      <a:pt x="243129" y="1028394"/>
                      <a:pt x="543043" y="1028394"/>
                    </a:cubicBezTo>
                    <a:cubicBezTo>
                      <a:pt x="842957" y="1028394"/>
                      <a:pt x="1086086" y="798180"/>
                      <a:pt x="1086086" y="514197"/>
                    </a:cubicBezTo>
                    <a:cubicBezTo>
                      <a:pt x="1086086" y="230214"/>
                      <a:pt x="842957" y="0"/>
                      <a:pt x="543043" y="0"/>
                    </a:cubicBezTo>
                    <a:close/>
                  </a:path>
                </a:pathLst>
              </a:custGeom>
              <a:solidFill>
                <a:srgbClr val="427BB1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101821" y="39262"/>
                <a:ext cx="882445" cy="892720"/>
              </a:xfrm>
              <a:prstGeom prst="rect">
                <a:avLst/>
              </a:prstGeom>
            </p:spPr>
            <p:txBody>
              <a:bodyPr anchor="ctr" rtlCol="false" tIns="44180" lIns="44180" bIns="44180" rIns="44180"/>
              <a:lstStyle/>
              <a:p>
                <a:pPr algn="ctr">
                  <a:lnSpc>
                    <a:spcPts val="3919"/>
                  </a:lnSpc>
                </a:pPr>
                <a:r>
                  <a:rPr lang="en-US" b="true" sz="2799">
                    <a:solidFill>
                      <a:srgbClr val="FFFFFF"/>
                    </a:solidFill>
                    <a:latin typeface="Canva Sans Bold"/>
                    <a:ea typeface="Canva Sans Bold"/>
                    <a:cs typeface="Canva Sans Bold"/>
                    <a:sym typeface="Canva Sans Bold"/>
                  </a:rPr>
                  <a:t>8</a:t>
                </a:r>
              </a:p>
            </p:txBody>
          </p:sp>
        </p:grpSp>
      </p:grpSp>
      <p:sp>
        <p:nvSpPr>
          <p:cNvPr name="TextBox 43" id="43"/>
          <p:cNvSpPr txBox="true"/>
          <p:nvPr/>
        </p:nvSpPr>
        <p:spPr>
          <a:xfrm rot="0">
            <a:off x="233851" y="63257"/>
            <a:ext cx="14170577" cy="975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5399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SCHÉMA ÉLECTRONIQUE: SMART PARKING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78742" y="497831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17755" y="-474285"/>
            <a:ext cx="15886488" cy="11030356"/>
          </a:xfrm>
          <a:custGeom>
            <a:avLst/>
            <a:gdLst/>
            <a:ahLst/>
            <a:cxnLst/>
            <a:rect r="r" b="b" t="t" l="l"/>
            <a:pathLst>
              <a:path h="11030356" w="15886488">
                <a:moveTo>
                  <a:pt x="0" y="0"/>
                </a:moveTo>
                <a:lnTo>
                  <a:pt x="15886487" y="0"/>
                </a:lnTo>
                <a:lnTo>
                  <a:pt x="15886487" y="11030356"/>
                </a:lnTo>
                <a:lnTo>
                  <a:pt x="0" y="11030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8218" y="-4863650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1343860" y="8409046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7858" y="4052482"/>
            <a:ext cx="5981868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6000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ARCHITECTURE DU SYSTÈME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3219685" y="6128069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19453940" y="0"/>
                </a:moveTo>
                <a:lnTo>
                  <a:pt x="0" y="0"/>
                </a:lnTo>
                <a:lnTo>
                  <a:pt x="0" y="12304617"/>
                </a:lnTo>
                <a:lnTo>
                  <a:pt x="19453940" y="12304617"/>
                </a:lnTo>
                <a:lnTo>
                  <a:pt x="194539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83018" y="7119378"/>
            <a:ext cx="6819192" cy="6810668"/>
          </a:xfrm>
          <a:custGeom>
            <a:avLst/>
            <a:gdLst/>
            <a:ahLst/>
            <a:cxnLst/>
            <a:rect r="r" b="b" t="t" l="l"/>
            <a:pathLst>
              <a:path h="6810668" w="6819192">
                <a:moveTo>
                  <a:pt x="0" y="0"/>
                </a:moveTo>
                <a:lnTo>
                  <a:pt x="6819192" y="0"/>
                </a:lnTo>
                <a:lnTo>
                  <a:pt x="6819192" y="6810668"/>
                </a:lnTo>
                <a:lnTo>
                  <a:pt x="0" y="6810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07547" y="-10677809"/>
            <a:ext cx="13139574" cy="1313957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207547" y="1510509"/>
            <a:ext cx="5830212" cy="7747791"/>
          </a:xfrm>
          <a:custGeom>
            <a:avLst/>
            <a:gdLst/>
            <a:ahLst/>
            <a:cxnLst/>
            <a:rect r="r" b="b" t="t" l="l"/>
            <a:pathLst>
              <a:path h="7747791" w="5830212">
                <a:moveTo>
                  <a:pt x="0" y="0"/>
                </a:moveTo>
                <a:lnTo>
                  <a:pt x="5830212" y="0"/>
                </a:lnTo>
                <a:lnTo>
                  <a:pt x="5830212" y="7747791"/>
                </a:lnTo>
                <a:lnTo>
                  <a:pt x="0" y="7747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7047" y="1510509"/>
            <a:ext cx="10296067" cy="7747791"/>
          </a:xfrm>
          <a:custGeom>
            <a:avLst/>
            <a:gdLst/>
            <a:ahLst/>
            <a:cxnLst/>
            <a:rect r="r" b="b" t="t" l="l"/>
            <a:pathLst>
              <a:path h="7747791" w="10296067">
                <a:moveTo>
                  <a:pt x="0" y="0"/>
                </a:moveTo>
                <a:lnTo>
                  <a:pt x="10296067" y="0"/>
                </a:lnTo>
                <a:lnTo>
                  <a:pt x="10296067" y="7747791"/>
                </a:lnTo>
                <a:lnTo>
                  <a:pt x="0" y="7747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7047" y="289853"/>
            <a:ext cx="13231956" cy="1141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299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SCHÉMA RÉEL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0903281" y="-2163689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6757" y="-4822095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2513294" y="8442303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954122"/>
            <a:ext cx="6378755" cy="63787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005892" y="2160903"/>
            <a:ext cx="8253408" cy="808347"/>
            <a:chOff x="0" y="0"/>
            <a:chExt cx="595794" cy="583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5794" cy="58353"/>
            </a:xfrm>
            <a:custGeom>
              <a:avLst/>
              <a:gdLst/>
              <a:ahLst/>
              <a:cxnLst/>
              <a:rect r="r" b="b" t="t" l="l"/>
              <a:pathLst>
                <a:path h="58353" w="595794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005892" y="3403416"/>
            <a:ext cx="8253408" cy="808347"/>
            <a:chOff x="0" y="0"/>
            <a:chExt cx="595794" cy="583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5794" cy="58353"/>
            </a:xfrm>
            <a:custGeom>
              <a:avLst/>
              <a:gdLst/>
              <a:ahLst/>
              <a:cxnLst/>
              <a:rect r="r" b="b" t="t" l="l"/>
              <a:pathLst>
                <a:path h="58353" w="595794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05892" y="4645929"/>
            <a:ext cx="8253408" cy="808347"/>
            <a:chOff x="0" y="0"/>
            <a:chExt cx="595794" cy="5835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5794" cy="58353"/>
            </a:xfrm>
            <a:custGeom>
              <a:avLst/>
              <a:gdLst/>
              <a:ahLst/>
              <a:cxnLst/>
              <a:rect r="r" b="b" t="t" l="l"/>
              <a:pathLst>
                <a:path h="58353" w="595794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05892" y="5888442"/>
            <a:ext cx="8253408" cy="808347"/>
            <a:chOff x="0" y="0"/>
            <a:chExt cx="595794" cy="583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5794" cy="58353"/>
            </a:xfrm>
            <a:custGeom>
              <a:avLst/>
              <a:gdLst/>
              <a:ahLst/>
              <a:cxnLst/>
              <a:rect r="r" b="b" t="t" l="l"/>
              <a:pathLst>
                <a:path h="58353" w="595794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005892" y="7130956"/>
            <a:ext cx="8253408" cy="808347"/>
            <a:chOff x="0" y="0"/>
            <a:chExt cx="595794" cy="5835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5794" cy="58353"/>
            </a:xfrm>
            <a:custGeom>
              <a:avLst/>
              <a:gdLst/>
              <a:ahLst/>
              <a:cxnLst/>
              <a:rect r="r" b="b" t="t" l="l"/>
              <a:pathLst>
                <a:path h="58353" w="595794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561030" y="2120214"/>
            <a:ext cx="889723" cy="88972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561030" y="3366712"/>
            <a:ext cx="889723" cy="88972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6428251" y="1028700"/>
            <a:ext cx="831049" cy="830526"/>
          </a:xfrm>
          <a:custGeom>
            <a:avLst/>
            <a:gdLst/>
            <a:ahLst/>
            <a:cxnLst/>
            <a:rect r="r" b="b" t="t" l="l"/>
            <a:pathLst>
              <a:path h="830526" w="831049">
                <a:moveTo>
                  <a:pt x="0" y="0"/>
                </a:moveTo>
                <a:lnTo>
                  <a:pt x="831049" y="0"/>
                </a:lnTo>
                <a:lnTo>
                  <a:pt x="831049" y="830526"/>
                </a:lnTo>
                <a:lnTo>
                  <a:pt x="0" y="8305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721078" y="9181451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391848" y="4684601"/>
            <a:ext cx="5652460" cy="138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b="true" sz="7700">
                <a:solidFill>
                  <a:srgbClr val="FFFFFF"/>
                </a:solidFill>
                <a:latin typeface="Thicker Bold"/>
                <a:ea typeface="Thicker Bold"/>
                <a:cs typeface="Thicker Bold"/>
                <a:sym typeface="Thicker Bold"/>
              </a:rPr>
              <a:t>SOMMAIRE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561030" y="4613209"/>
            <a:ext cx="889723" cy="88972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561030" y="5859706"/>
            <a:ext cx="889723" cy="88972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561030" y="7106203"/>
            <a:ext cx="889723" cy="88972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8702363" y="2336460"/>
            <a:ext cx="607058" cy="45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702363" y="3582957"/>
            <a:ext cx="607058" cy="45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702363" y="4829454"/>
            <a:ext cx="607058" cy="45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702363" y="6075951"/>
            <a:ext cx="607058" cy="45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702363" y="7322448"/>
            <a:ext cx="607058" cy="457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05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706065" y="2317566"/>
            <a:ext cx="280493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true">
                <a:solidFill>
                  <a:srgbClr val="394956"/>
                </a:solidFill>
                <a:latin typeface="Muli Bold"/>
                <a:ea typeface="Muli Bold"/>
                <a:cs typeface="Muli Bold"/>
                <a:sym typeface="Muli Bold"/>
              </a:rPr>
              <a:t>Introduction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706065" y="3636279"/>
            <a:ext cx="755323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true">
                <a:solidFill>
                  <a:srgbClr val="394956"/>
                </a:solidFill>
                <a:latin typeface="Muli Bold"/>
                <a:ea typeface="Muli Bold"/>
                <a:cs typeface="Muli Bold"/>
                <a:sym typeface="Muli Bold"/>
              </a:rPr>
              <a:t>Problématique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706065" y="4815183"/>
            <a:ext cx="69324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394956"/>
                </a:solidFill>
                <a:latin typeface="Muli Bold"/>
                <a:ea typeface="Muli Bold"/>
                <a:cs typeface="Muli Bold"/>
                <a:sym typeface="Muli Bold"/>
              </a:rPr>
              <a:t>Solution Proposée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706065" y="6047409"/>
            <a:ext cx="693247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394956"/>
                </a:solidFill>
                <a:latin typeface="Muli Bold"/>
                <a:ea typeface="Muli Bold"/>
                <a:cs typeface="Muli Bold"/>
                <a:sym typeface="Muli Bold"/>
              </a:rPr>
              <a:t>Etude technique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706065" y="7293906"/>
            <a:ext cx="755323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true">
                <a:solidFill>
                  <a:srgbClr val="394956"/>
                </a:solidFill>
                <a:latin typeface="Muli Bold"/>
                <a:ea typeface="Muli Bold"/>
                <a:cs typeface="Muli Bold"/>
                <a:sym typeface="Muli Bold"/>
              </a:rPr>
              <a:t>Réalisation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9005892" y="8373104"/>
            <a:ext cx="8253408" cy="808347"/>
            <a:chOff x="0" y="0"/>
            <a:chExt cx="595794" cy="58353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95794" cy="58353"/>
            </a:xfrm>
            <a:custGeom>
              <a:avLst/>
              <a:gdLst/>
              <a:ahLst/>
              <a:cxnLst/>
              <a:rect r="r" b="b" t="t" l="l"/>
              <a:pathLst>
                <a:path h="58353" w="595794">
                  <a:moveTo>
                    <a:pt x="29176" y="0"/>
                  </a:moveTo>
                  <a:lnTo>
                    <a:pt x="566618" y="0"/>
                  </a:lnTo>
                  <a:cubicBezTo>
                    <a:pt x="582732" y="0"/>
                    <a:pt x="595794" y="13063"/>
                    <a:pt x="595794" y="29176"/>
                  </a:cubicBezTo>
                  <a:lnTo>
                    <a:pt x="595794" y="29176"/>
                  </a:lnTo>
                  <a:cubicBezTo>
                    <a:pt x="595794" y="45290"/>
                    <a:pt x="582732" y="58353"/>
                    <a:pt x="566618" y="58353"/>
                  </a:cubicBezTo>
                  <a:lnTo>
                    <a:pt x="29176" y="58353"/>
                  </a:lnTo>
                  <a:cubicBezTo>
                    <a:pt x="13063" y="58353"/>
                    <a:pt x="0" y="45290"/>
                    <a:pt x="0" y="29176"/>
                  </a:cubicBezTo>
                  <a:lnTo>
                    <a:pt x="0" y="29176"/>
                  </a:lnTo>
                  <a:cubicBezTo>
                    <a:pt x="0" y="13063"/>
                    <a:pt x="13063" y="0"/>
                    <a:pt x="29176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595794" cy="115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8561030" y="8348351"/>
            <a:ext cx="889723" cy="889723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E3AB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8702363" y="8564596"/>
            <a:ext cx="60705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566877"/>
                </a:solidFill>
                <a:latin typeface="Muli Bold"/>
                <a:ea typeface="Muli Bold"/>
                <a:cs typeface="Muli Bold"/>
                <a:sym typeface="Muli Bold"/>
              </a:rPr>
              <a:t>06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706065" y="8536054"/>
            <a:ext cx="755323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true">
                <a:solidFill>
                  <a:srgbClr val="394956"/>
                </a:solidFill>
                <a:latin typeface="Muli Bold"/>
                <a:ea typeface="Muli Bold"/>
                <a:cs typeface="Muli Bold"/>
                <a:sym typeface="Muli Bold"/>
              </a:rPr>
              <a:t>Conlusion et perspectives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04454" y="-820962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2970" y="6017165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51914" y="1383336"/>
            <a:ext cx="3979924" cy="7874964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6192" t="0" r="-1619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818745" y="1383336"/>
            <a:ext cx="3979924" cy="7874964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8162" t="0" r="-18162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2180999" y="1383336"/>
            <a:ext cx="3979924" cy="7874964"/>
            <a:chOff x="0" y="0"/>
            <a:chExt cx="2620010" cy="51841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17571" t="0" r="-17571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0" y="-104775"/>
            <a:ext cx="14787311" cy="1282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7000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LES INTERFACES DE L’APPLICATION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17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28700" y="9432043"/>
            <a:ext cx="4466763" cy="635395"/>
            <a:chOff x="0" y="0"/>
            <a:chExt cx="1387127" cy="19731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387127" cy="197318"/>
            </a:xfrm>
            <a:custGeom>
              <a:avLst/>
              <a:gdLst/>
              <a:ahLst/>
              <a:cxnLst/>
              <a:rect r="r" b="b" t="t" l="l"/>
              <a:pathLst>
                <a:path h="197318" w="1387127">
                  <a:moveTo>
                    <a:pt x="88395" y="0"/>
                  </a:moveTo>
                  <a:lnTo>
                    <a:pt x="1298733" y="0"/>
                  </a:lnTo>
                  <a:cubicBezTo>
                    <a:pt x="1347552" y="0"/>
                    <a:pt x="1387127" y="39576"/>
                    <a:pt x="1387127" y="88395"/>
                  </a:cubicBezTo>
                  <a:lnTo>
                    <a:pt x="1387127" y="108924"/>
                  </a:lnTo>
                  <a:cubicBezTo>
                    <a:pt x="1387127" y="132367"/>
                    <a:pt x="1377814" y="154851"/>
                    <a:pt x="1361237" y="171428"/>
                  </a:cubicBezTo>
                  <a:cubicBezTo>
                    <a:pt x="1344660" y="188005"/>
                    <a:pt x="1322176" y="197318"/>
                    <a:pt x="1298733" y="197318"/>
                  </a:cubicBezTo>
                  <a:lnTo>
                    <a:pt x="88395" y="197318"/>
                  </a:lnTo>
                  <a:cubicBezTo>
                    <a:pt x="39576" y="197318"/>
                    <a:pt x="0" y="157743"/>
                    <a:pt x="0" y="108924"/>
                  </a:cubicBezTo>
                  <a:lnTo>
                    <a:pt x="0" y="88395"/>
                  </a:lnTo>
                  <a:cubicBezTo>
                    <a:pt x="0" y="64951"/>
                    <a:pt x="9313" y="42467"/>
                    <a:pt x="25890" y="25890"/>
                  </a:cubicBezTo>
                  <a:cubicBezTo>
                    <a:pt x="42467" y="9313"/>
                    <a:pt x="64951" y="0"/>
                    <a:pt x="883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387127" cy="254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</a:pPr>
              <a:r>
                <a:rPr lang="en-US" b="true" sz="26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interface de chargement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575326" y="9467850"/>
            <a:ext cx="4466763" cy="657517"/>
            <a:chOff x="0" y="0"/>
            <a:chExt cx="1387127" cy="20418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387127" cy="204188"/>
            </a:xfrm>
            <a:custGeom>
              <a:avLst/>
              <a:gdLst/>
              <a:ahLst/>
              <a:cxnLst/>
              <a:rect r="r" b="b" t="t" l="l"/>
              <a:pathLst>
                <a:path h="204188" w="1387127">
                  <a:moveTo>
                    <a:pt x="88395" y="0"/>
                  </a:moveTo>
                  <a:lnTo>
                    <a:pt x="1298733" y="0"/>
                  </a:lnTo>
                  <a:cubicBezTo>
                    <a:pt x="1347552" y="0"/>
                    <a:pt x="1387127" y="39576"/>
                    <a:pt x="1387127" y="88395"/>
                  </a:cubicBezTo>
                  <a:lnTo>
                    <a:pt x="1387127" y="115793"/>
                  </a:lnTo>
                  <a:cubicBezTo>
                    <a:pt x="1387127" y="139237"/>
                    <a:pt x="1377814" y="161721"/>
                    <a:pt x="1361237" y="178298"/>
                  </a:cubicBezTo>
                  <a:cubicBezTo>
                    <a:pt x="1344660" y="194875"/>
                    <a:pt x="1322176" y="204188"/>
                    <a:pt x="1298733" y="204188"/>
                  </a:cubicBezTo>
                  <a:lnTo>
                    <a:pt x="88395" y="204188"/>
                  </a:lnTo>
                  <a:cubicBezTo>
                    <a:pt x="64951" y="204188"/>
                    <a:pt x="42467" y="194875"/>
                    <a:pt x="25890" y="178298"/>
                  </a:cubicBezTo>
                  <a:cubicBezTo>
                    <a:pt x="9313" y="161721"/>
                    <a:pt x="0" y="139237"/>
                    <a:pt x="0" y="115793"/>
                  </a:cubicBezTo>
                  <a:lnTo>
                    <a:pt x="0" y="88395"/>
                  </a:lnTo>
                  <a:cubicBezTo>
                    <a:pt x="0" y="64951"/>
                    <a:pt x="9313" y="42467"/>
                    <a:pt x="25890" y="25890"/>
                  </a:cubicBezTo>
                  <a:cubicBezTo>
                    <a:pt x="42467" y="9313"/>
                    <a:pt x="64951" y="0"/>
                    <a:pt x="883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1387127" cy="261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interface d'inscription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937580" y="9467850"/>
            <a:ext cx="4466763" cy="657517"/>
            <a:chOff x="0" y="0"/>
            <a:chExt cx="1387127" cy="20418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387127" cy="204188"/>
            </a:xfrm>
            <a:custGeom>
              <a:avLst/>
              <a:gdLst/>
              <a:ahLst/>
              <a:cxnLst/>
              <a:rect r="r" b="b" t="t" l="l"/>
              <a:pathLst>
                <a:path h="204188" w="1387127">
                  <a:moveTo>
                    <a:pt x="88395" y="0"/>
                  </a:moveTo>
                  <a:lnTo>
                    <a:pt x="1298733" y="0"/>
                  </a:lnTo>
                  <a:cubicBezTo>
                    <a:pt x="1347552" y="0"/>
                    <a:pt x="1387127" y="39576"/>
                    <a:pt x="1387127" y="88395"/>
                  </a:cubicBezTo>
                  <a:lnTo>
                    <a:pt x="1387127" y="115793"/>
                  </a:lnTo>
                  <a:cubicBezTo>
                    <a:pt x="1387127" y="139237"/>
                    <a:pt x="1377814" y="161721"/>
                    <a:pt x="1361237" y="178298"/>
                  </a:cubicBezTo>
                  <a:cubicBezTo>
                    <a:pt x="1344660" y="194875"/>
                    <a:pt x="1322176" y="204188"/>
                    <a:pt x="1298733" y="204188"/>
                  </a:cubicBezTo>
                  <a:lnTo>
                    <a:pt x="88395" y="204188"/>
                  </a:lnTo>
                  <a:cubicBezTo>
                    <a:pt x="64951" y="204188"/>
                    <a:pt x="42467" y="194875"/>
                    <a:pt x="25890" y="178298"/>
                  </a:cubicBezTo>
                  <a:cubicBezTo>
                    <a:pt x="9313" y="161721"/>
                    <a:pt x="0" y="139237"/>
                    <a:pt x="0" y="115793"/>
                  </a:cubicBezTo>
                  <a:lnTo>
                    <a:pt x="0" y="88395"/>
                  </a:lnTo>
                  <a:cubicBezTo>
                    <a:pt x="0" y="64951"/>
                    <a:pt x="9313" y="42467"/>
                    <a:pt x="25890" y="25890"/>
                  </a:cubicBezTo>
                  <a:cubicBezTo>
                    <a:pt x="42467" y="9313"/>
                    <a:pt x="64951" y="0"/>
                    <a:pt x="8839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1387127" cy="261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interface de connexion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2157" y="-867442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738825" y="6268908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39" y="0"/>
                </a:lnTo>
                <a:lnTo>
                  <a:pt x="19453939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759391" y="1101882"/>
            <a:ext cx="4496549" cy="8897194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365" t="0" r="-2365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63261" y="-192885"/>
            <a:ext cx="16168580" cy="129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00"/>
              </a:lnSpc>
            </a:pPr>
            <a:r>
              <a:rPr lang="en-US" sz="7100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LES INTERFACES DE L’APPLICATION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384777" y="1101882"/>
            <a:ext cx="4440837" cy="8786960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6676" t="0" r="-6676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18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713140" y="6592611"/>
            <a:ext cx="2939564" cy="1193989"/>
            <a:chOff x="0" y="0"/>
            <a:chExt cx="912865" cy="37078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12865" cy="370786"/>
            </a:xfrm>
            <a:custGeom>
              <a:avLst/>
              <a:gdLst/>
              <a:ahLst/>
              <a:cxnLst/>
              <a:rect r="r" b="b" t="t" l="l"/>
              <a:pathLst>
                <a:path h="370786" w="912865">
                  <a:moveTo>
                    <a:pt x="134319" y="0"/>
                  </a:moveTo>
                  <a:lnTo>
                    <a:pt x="778546" y="0"/>
                  </a:lnTo>
                  <a:cubicBezTo>
                    <a:pt x="852728" y="0"/>
                    <a:pt x="912865" y="60136"/>
                    <a:pt x="912865" y="134319"/>
                  </a:cubicBezTo>
                  <a:lnTo>
                    <a:pt x="912865" y="236468"/>
                  </a:lnTo>
                  <a:cubicBezTo>
                    <a:pt x="912865" y="310650"/>
                    <a:pt x="852728" y="370786"/>
                    <a:pt x="778546" y="370786"/>
                  </a:cubicBezTo>
                  <a:lnTo>
                    <a:pt x="134319" y="370786"/>
                  </a:lnTo>
                  <a:cubicBezTo>
                    <a:pt x="60136" y="370786"/>
                    <a:pt x="0" y="310650"/>
                    <a:pt x="0" y="236468"/>
                  </a:cubicBezTo>
                  <a:lnTo>
                    <a:pt x="0" y="134319"/>
                  </a:lnTo>
                  <a:cubicBezTo>
                    <a:pt x="0" y="60136"/>
                    <a:pt x="60136" y="0"/>
                    <a:pt x="13431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912865" cy="427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b="true" sz="28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Interface d'accueil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464813" y="2887786"/>
            <a:ext cx="3462765" cy="1484817"/>
            <a:chOff x="0" y="0"/>
            <a:chExt cx="1075341" cy="46110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75341" cy="461101"/>
            </a:xfrm>
            <a:custGeom>
              <a:avLst/>
              <a:gdLst/>
              <a:ahLst/>
              <a:cxnLst/>
              <a:rect r="r" b="b" t="t" l="l"/>
              <a:pathLst>
                <a:path h="461101" w="1075341">
                  <a:moveTo>
                    <a:pt x="114024" y="0"/>
                  </a:moveTo>
                  <a:lnTo>
                    <a:pt x="961317" y="0"/>
                  </a:lnTo>
                  <a:cubicBezTo>
                    <a:pt x="991558" y="0"/>
                    <a:pt x="1020561" y="12013"/>
                    <a:pt x="1041945" y="33397"/>
                  </a:cubicBezTo>
                  <a:cubicBezTo>
                    <a:pt x="1063328" y="54780"/>
                    <a:pt x="1075341" y="83783"/>
                    <a:pt x="1075341" y="114024"/>
                  </a:cubicBezTo>
                  <a:lnTo>
                    <a:pt x="1075341" y="347077"/>
                  </a:lnTo>
                  <a:cubicBezTo>
                    <a:pt x="1075341" y="410051"/>
                    <a:pt x="1024291" y="461101"/>
                    <a:pt x="961317" y="461101"/>
                  </a:cubicBezTo>
                  <a:lnTo>
                    <a:pt x="114024" y="461101"/>
                  </a:lnTo>
                  <a:cubicBezTo>
                    <a:pt x="51050" y="461101"/>
                    <a:pt x="0" y="410051"/>
                    <a:pt x="0" y="347077"/>
                  </a:cubicBezTo>
                  <a:lnTo>
                    <a:pt x="0" y="114024"/>
                  </a:lnTo>
                  <a:cubicBezTo>
                    <a:pt x="0" y="51050"/>
                    <a:pt x="51050" y="0"/>
                    <a:pt x="1140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075341" cy="508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Interface de gestion de parking 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4640" y="-8182837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2970" y="4910736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567578" y="1724523"/>
            <a:ext cx="3895299" cy="7707519"/>
            <a:chOff x="0" y="0"/>
            <a:chExt cx="2620010" cy="51841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373" t="0" r="-373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243654" y="1724523"/>
            <a:ext cx="3895299" cy="7707519"/>
            <a:chOff x="0" y="0"/>
            <a:chExt cx="2620010" cy="51841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767" t="0" r="-1767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-46661" y="-104775"/>
            <a:ext cx="17078432" cy="139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LES INTERFACES DE L’APPLICATION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19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737674" y="1724523"/>
            <a:ext cx="4804114" cy="7043154"/>
            <a:chOff x="0" y="0"/>
            <a:chExt cx="6405485" cy="939087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7009" y="6405197"/>
              <a:ext cx="6265051" cy="2985674"/>
            </a:xfrm>
            <a:custGeom>
              <a:avLst/>
              <a:gdLst/>
              <a:ahLst/>
              <a:cxnLst/>
              <a:rect r="r" b="b" t="t" l="l"/>
              <a:pathLst>
                <a:path h="2985674" w="6265051">
                  <a:moveTo>
                    <a:pt x="0" y="0"/>
                  </a:moveTo>
                  <a:lnTo>
                    <a:pt x="6265051" y="0"/>
                  </a:lnTo>
                  <a:lnTo>
                    <a:pt x="6265051" y="2985674"/>
                  </a:lnTo>
                  <a:lnTo>
                    <a:pt x="0" y="2985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537" t="-264941" r="-8676" b="-22489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47009" y="3292332"/>
              <a:ext cx="6358476" cy="3216303"/>
            </a:xfrm>
            <a:custGeom>
              <a:avLst/>
              <a:gdLst/>
              <a:ahLst/>
              <a:cxnLst/>
              <a:rect r="r" b="b" t="t" l="l"/>
              <a:pathLst>
                <a:path h="3216303" w="6358476">
                  <a:moveTo>
                    <a:pt x="0" y="0"/>
                  </a:moveTo>
                  <a:lnTo>
                    <a:pt x="6358476" y="0"/>
                  </a:lnTo>
                  <a:lnTo>
                    <a:pt x="6358476" y="3216303"/>
                  </a:lnTo>
                  <a:lnTo>
                    <a:pt x="0" y="3216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957" t="-5448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103760" cy="3013641"/>
            </a:xfrm>
            <a:custGeom>
              <a:avLst/>
              <a:gdLst/>
              <a:ahLst/>
              <a:cxnLst/>
              <a:rect r="r" b="b" t="t" l="l"/>
              <a:pathLst>
                <a:path h="3013641" w="6103760">
                  <a:moveTo>
                    <a:pt x="0" y="0"/>
                  </a:moveTo>
                  <a:lnTo>
                    <a:pt x="6103760" y="0"/>
                  </a:lnTo>
                  <a:lnTo>
                    <a:pt x="6103760" y="3013641"/>
                  </a:lnTo>
                  <a:lnTo>
                    <a:pt x="0" y="3013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468" t="-2314" r="0" b="-10414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81089" y="4213285"/>
            <a:ext cx="3633939" cy="1460330"/>
            <a:chOff x="0" y="0"/>
            <a:chExt cx="1128499" cy="4534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28499" cy="453497"/>
            </a:xfrm>
            <a:custGeom>
              <a:avLst/>
              <a:gdLst/>
              <a:ahLst/>
              <a:cxnLst/>
              <a:rect r="r" b="b" t="t" l="l"/>
              <a:pathLst>
                <a:path h="453497" w="1128499">
                  <a:moveTo>
                    <a:pt x="108653" y="0"/>
                  </a:moveTo>
                  <a:lnTo>
                    <a:pt x="1019846" y="0"/>
                  </a:lnTo>
                  <a:cubicBezTo>
                    <a:pt x="1079853" y="0"/>
                    <a:pt x="1128499" y="48646"/>
                    <a:pt x="1128499" y="108653"/>
                  </a:cubicBezTo>
                  <a:lnTo>
                    <a:pt x="1128499" y="344844"/>
                  </a:lnTo>
                  <a:cubicBezTo>
                    <a:pt x="1128499" y="404851"/>
                    <a:pt x="1079853" y="453497"/>
                    <a:pt x="1019846" y="453497"/>
                  </a:cubicBezTo>
                  <a:lnTo>
                    <a:pt x="108653" y="453497"/>
                  </a:lnTo>
                  <a:cubicBezTo>
                    <a:pt x="48646" y="453497"/>
                    <a:pt x="0" y="404851"/>
                    <a:pt x="0" y="344844"/>
                  </a:cubicBezTo>
                  <a:lnTo>
                    <a:pt x="0" y="108653"/>
                  </a:lnTo>
                  <a:cubicBezTo>
                    <a:pt x="0" y="48646"/>
                    <a:pt x="48646" y="0"/>
                    <a:pt x="1086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128499" cy="501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Interfaces de gestion de classe intelligente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78742" y="497831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440228" y="-1912021"/>
            <a:ext cx="2215999" cy="13780670"/>
            <a:chOff x="0" y="0"/>
            <a:chExt cx="214506" cy="13339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4506" cy="1333952"/>
            </a:xfrm>
            <a:custGeom>
              <a:avLst/>
              <a:gdLst/>
              <a:ahLst/>
              <a:cxnLst/>
              <a:rect r="r" b="b" t="t" l="l"/>
              <a:pathLst>
                <a:path h="1333952" w="214506">
                  <a:moveTo>
                    <a:pt x="107253" y="0"/>
                  </a:moveTo>
                  <a:lnTo>
                    <a:pt x="107253" y="0"/>
                  </a:lnTo>
                  <a:cubicBezTo>
                    <a:pt x="135698" y="0"/>
                    <a:pt x="162978" y="11300"/>
                    <a:pt x="183092" y="31414"/>
                  </a:cubicBezTo>
                  <a:cubicBezTo>
                    <a:pt x="203206" y="51528"/>
                    <a:pt x="214506" y="78808"/>
                    <a:pt x="214506" y="107253"/>
                  </a:cubicBezTo>
                  <a:lnTo>
                    <a:pt x="214506" y="1226699"/>
                  </a:lnTo>
                  <a:cubicBezTo>
                    <a:pt x="214506" y="1255144"/>
                    <a:pt x="203206" y="1282425"/>
                    <a:pt x="183092" y="1302538"/>
                  </a:cubicBezTo>
                  <a:cubicBezTo>
                    <a:pt x="162978" y="1322652"/>
                    <a:pt x="135698" y="1333952"/>
                    <a:pt x="107253" y="1333952"/>
                  </a:cubicBezTo>
                  <a:lnTo>
                    <a:pt x="107253" y="1333952"/>
                  </a:lnTo>
                  <a:cubicBezTo>
                    <a:pt x="78808" y="1333952"/>
                    <a:pt x="51528" y="1322652"/>
                    <a:pt x="31414" y="1302538"/>
                  </a:cubicBezTo>
                  <a:cubicBezTo>
                    <a:pt x="11300" y="1282425"/>
                    <a:pt x="0" y="1255144"/>
                    <a:pt x="0" y="1226699"/>
                  </a:cubicBezTo>
                  <a:lnTo>
                    <a:pt x="0" y="107253"/>
                  </a:lnTo>
                  <a:cubicBezTo>
                    <a:pt x="0" y="78808"/>
                    <a:pt x="11300" y="51528"/>
                    <a:pt x="31414" y="31414"/>
                  </a:cubicBezTo>
                  <a:cubicBezTo>
                    <a:pt x="51528" y="11300"/>
                    <a:pt x="78808" y="0"/>
                    <a:pt x="1072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4506" cy="1372052"/>
            </a:xfrm>
            <a:prstGeom prst="rect">
              <a:avLst/>
            </a:prstGeom>
          </p:spPr>
          <p:txBody>
            <a:bodyPr anchor="ctr" rtlCol="false" tIns="66872" lIns="66872" bIns="66872" rIns="66872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70496" y="4392526"/>
            <a:ext cx="13222208" cy="117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b="true" sz="6499">
                <a:solidFill>
                  <a:srgbClr val="EBEFF2"/>
                </a:solidFill>
                <a:latin typeface="Thicker Bold"/>
                <a:ea typeface="Thicker Bold"/>
                <a:cs typeface="Thicker Bold"/>
                <a:sym typeface="Thicker Bold"/>
              </a:rPr>
              <a:t>6- CONLUSION ET PERSPECTIVES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400000">
            <a:off x="-10903281" y="-2163689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08936" y="-5104722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2513294" y="8623333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6103523" y="1373087"/>
            <a:ext cx="805183" cy="804177"/>
          </a:xfrm>
          <a:custGeom>
            <a:avLst/>
            <a:gdLst/>
            <a:ahLst/>
            <a:cxnLst/>
            <a:rect r="r" b="b" t="t" l="l"/>
            <a:pathLst>
              <a:path h="804177" w="805183">
                <a:moveTo>
                  <a:pt x="0" y="0"/>
                </a:moveTo>
                <a:lnTo>
                  <a:pt x="805183" y="0"/>
                </a:lnTo>
                <a:lnTo>
                  <a:pt x="805183" y="804177"/>
                </a:lnTo>
                <a:lnTo>
                  <a:pt x="0" y="804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78742" y="497831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26391" y="5583860"/>
            <a:ext cx="8048807" cy="5020443"/>
          </a:xfrm>
          <a:custGeom>
            <a:avLst/>
            <a:gdLst/>
            <a:ahLst/>
            <a:cxnLst/>
            <a:rect r="r" b="b" t="t" l="l"/>
            <a:pathLst>
              <a:path h="5020443" w="8048807">
                <a:moveTo>
                  <a:pt x="0" y="0"/>
                </a:moveTo>
                <a:lnTo>
                  <a:pt x="8048807" y="0"/>
                </a:lnTo>
                <a:lnTo>
                  <a:pt x="8048807" y="5020443"/>
                </a:lnTo>
                <a:lnTo>
                  <a:pt x="0" y="5020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693043" y="299114"/>
            <a:ext cx="2566257" cy="8229600"/>
            <a:chOff x="0" y="0"/>
            <a:chExt cx="327000" cy="10486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000" cy="1048640"/>
            </a:xfrm>
            <a:custGeom>
              <a:avLst/>
              <a:gdLst/>
              <a:ahLst/>
              <a:cxnLst/>
              <a:rect r="r" b="b" t="t" l="l"/>
              <a:pathLst>
                <a:path h="1048640" w="327000">
                  <a:moveTo>
                    <a:pt x="163500" y="0"/>
                  </a:moveTo>
                  <a:lnTo>
                    <a:pt x="163500" y="0"/>
                  </a:lnTo>
                  <a:cubicBezTo>
                    <a:pt x="253799" y="0"/>
                    <a:pt x="327000" y="73201"/>
                    <a:pt x="327000" y="163500"/>
                  </a:cubicBezTo>
                  <a:lnTo>
                    <a:pt x="327000" y="885140"/>
                  </a:lnTo>
                  <a:cubicBezTo>
                    <a:pt x="327000" y="975439"/>
                    <a:pt x="253799" y="1048640"/>
                    <a:pt x="163500" y="1048640"/>
                  </a:cubicBezTo>
                  <a:lnTo>
                    <a:pt x="163500" y="1048640"/>
                  </a:lnTo>
                  <a:cubicBezTo>
                    <a:pt x="73201" y="1048640"/>
                    <a:pt x="0" y="975439"/>
                    <a:pt x="0" y="885140"/>
                  </a:cubicBezTo>
                  <a:lnTo>
                    <a:pt x="0" y="163500"/>
                  </a:lnTo>
                  <a:cubicBezTo>
                    <a:pt x="0" y="73201"/>
                    <a:pt x="73201" y="0"/>
                    <a:pt x="1635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7000" cy="1086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7404" y="1015376"/>
            <a:ext cx="10588987" cy="7513338"/>
            <a:chOff x="0" y="0"/>
            <a:chExt cx="764394" cy="5423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4394" cy="542370"/>
            </a:xfrm>
            <a:custGeom>
              <a:avLst/>
              <a:gdLst/>
              <a:ahLst/>
              <a:cxnLst/>
              <a:rect r="r" b="b" t="t" l="l"/>
              <a:pathLst>
                <a:path h="542370" w="764394">
                  <a:moveTo>
                    <a:pt x="58490" y="0"/>
                  </a:moveTo>
                  <a:lnTo>
                    <a:pt x="705904" y="0"/>
                  </a:lnTo>
                  <a:cubicBezTo>
                    <a:pt x="721417" y="0"/>
                    <a:pt x="736294" y="6162"/>
                    <a:pt x="747263" y="17131"/>
                  </a:cubicBezTo>
                  <a:cubicBezTo>
                    <a:pt x="758232" y="28100"/>
                    <a:pt x="764394" y="42978"/>
                    <a:pt x="764394" y="58490"/>
                  </a:cubicBezTo>
                  <a:lnTo>
                    <a:pt x="764394" y="483880"/>
                  </a:lnTo>
                  <a:cubicBezTo>
                    <a:pt x="764394" y="499393"/>
                    <a:pt x="758232" y="514270"/>
                    <a:pt x="747263" y="525239"/>
                  </a:cubicBezTo>
                  <a:cubicBezTo>
                    <a:pt x="736294" y="536208"/>
                    <a:pt x="721417" y="542370"/>
                    <a:pt x="705904" y="542370"/>
                  </a:cubicBezTo>
                  <a:lnTo>
                    <a:pt x="58490" y="542370"/>
                  </a:lnTo>
                  <a:cubicBezTo>
                    <a:pt x="42978" y="542370"/>
                    <a:pt x="28100" y="536208"/>
                    <a:pt x="17131" y="525239"/>
                  </a:cubicBezTo>
                  <a:cubicBezTo>
                    <a:pt x="6162" y="514270"/>
                    <a:pt x="0" y="499393"/>
                    <a:pt x="0" y="483880"/>
                  </a:cubicBezTo>
                  <a:lnTo>
                    <a:pt x="0" y="58490"/>
                  </a:lnTo>
                  <a:cubicBezTo>
                    <a:pt x="0" y="42978"/>
                    <a:pt x="6162" y="28100"/>
                    <a:pt x="17131" y="17131"/>
                  </a:cubicBezTo>
                  <a:cubicBezTo>
                    <a:pt x="28100" y="6162"/>
                    <a:pt x="42978" y="0"/>
                    <a:pt x="58490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764394" cy="580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-5400000">
            <a:off x="11974170" y="3720812"/>
            <a:ext cx="7899227" cy="138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b="true" sz="7700">
                <a:solidFill>
                  <a:srgbClr val="EBEFF2"/>
                </a:solidFill>
                <a:latin typeface="Thicker Bold"/>
                <a:ea typeface="Thicker Bold"/>
                <a:cs typeface="Thicker Bold"/>
                <a:sym typeface="Thicker 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8099" y="1514495"/>
            <a:ext cx="9806693" cy="652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94956"/>
                </a:solidFill>
                <a:latin typeface="Open Sans"/>
                <a:ea typeface="Open Sans"/>
                <a:cs typeface="Open Sans"/>
                <a:sym typeface="Open Sans"/>
              </a:rPr>
              <a:t>Le projet Smart School IoT démontre la faisabilité et les avantages de l'intégration des technologies IoT dans les écoles. </a:t>
            </a:r>
          </a:p>
          <a:p>
            <a:pPr algn="l">
              <a:lnSpc>
                <a:spcPts val="3719"/>
              </a:lnSpc>
            </a:pPr>
          </a:p>
          <a:p>
            <a:pPr algn="l">
              <a:lnSpc>
                <a:spcPts val="3719"/>
              </a:lnSpc>
            </a:pPr>
            <a:r>
              <a:rPr lang="en-US" sz="3099">
                <a:solidFill>
                  <a:srgbClr val="394956"/>
                </a:solidFill>
                <a:latin typeface="Open Sans"/>
                <a:ea typeface="Open Sans"/>
                <a:cs typeface="Open Sans"/>
                <a:sym typeface="Open Sans"/>
              </a:rPr>
              <a:t>En automatisant la gestion des salles de classe et des parkings, il permet d'améliorer le confort, la sécurité, l'efficacité énergétique et de réduire les coûts. </a:t>
            </a:r>
          </a:p>
          <a:p>
            <a:pPr algn="l">
              <a:lnSpc>
                <a:spcPts val="3719"/>
              </a:lnSpc>
            </a:pPr>
          </a:p>
          <a:p>
            <a:pPr algn="l" marL="0" indent="0" lvl="0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394956"/>
                </a:solidFill>
                <a:latin typeface="Open Sans"/>
                <a:ea typeface="Open Sans"/>
                <a:cs typeface="Open Sans"/>
                <a:sym typeface="Open Sans"/>
              </a:rPr>
              <a:t>Grâce à l’utilisation des capteurs connectés, le projet offre une solution innovante qui contribue à la modernisation des infrastructures scolaires et à l'optimisation des ressources, tout en répondant aux défis actuels rencontrés par les établissements éducatifs.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78742" y="497831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2566257" cy="8229600"/>
            <a:chOff x="0" y="0"/>
            <a:chExt cx="327000" cy="1048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7000" cy="1048640"/>
            </a:xfrm>
            <a:custGeom>
              <a:avLst/>
              <a:gdLst/>
              <a:ahLst/>
              <a:cxnLst/>
              <a:rect r="r" b="b" t="t" l="l"/>
              <a:pathLst>
                <a:path h="1048640" w="327000">
                  <a:moveTo>
                    <a:pt x="163500" y="0"/>
                  </a:moveTo>
                  <a:lnTo>
                    <a:pt x="163500" y="0"/>
                  </a:lnTo>
                  <a:cubicBezTo>
                    <a:pt x="253799" y="0"/>
                    <a:pt x="327000" y="73201"/>
                    <a:pt x="327000" y="163500"/>
                  </a:cubicBezTo>
                  <a:lnTo>
                    <a:pt x="327000" y="885140"/>
                  </a:lnTo>
                  <a:cubicBezTo>
                    <a:pt x="327000" y="975439"/>
                    <a:pt x="253799" y="1048640"/>
                    <a:pt x="163500" y="1048640"/>
                  </a:cubicBezTo>
                  <a:lnTo>
                    <a:pt x="163500" y="1048640"/>
                  </a:lnTo>
                  <a:cubicBezTo>
                    <a:pt x="73201" y="1048640"/>
                    <a:pt x="0" y="975439"/>
                    <a:pt x="0" y="885140"/>
                  </a:cubicBezTo>
                  <a:lnTo>
                    <a:pt x="0" y="163500"/>
                  </a:lnTo>
                  <a:cubicBezTo>
                    <a:pt x="0" y="73201"/>
                    <a:pt x="73201" y="0"/>
                    <a:pt x="1635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7000" cy="1086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72278" y="1063862"/>
            <a:ext cx="13769510" cy="8194438"/>
            <a:chOff x="0" y="0"/>
            <a:chExt cx="993989" cy="5915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3989" cy="591538"/>
            </a:xfrm>
            <a:custGeom>
              <a:avLst/>
              <a:gdLst/>
              <a:ahLst/>
              <a:cxnLst/>
              <a:rect r="r" b="b" t="t" l="l"/>
              <a:pathLst>
                <a:path h="591538" w="993989">
                  <a:moveTo>
                    <a:pt x="44980" y="0"/>
                  </a:moveTo>
                  <a:lnTo>
                    <a:pt x="949009" y="0"/>
                  </a:lnTo>
                  <a:cubicBezTo>
                    <a:pt x="960939" y="0"/>
                    <a:pt x="972379" y="4739"/>
                    <a:pt x="980815" y="13174"/>
                  </a:cubicBezTo>
                  <a:cubicBezTo>
                    <a:pt x="989250" y="21610"/>
                    <a:pt x="993989" y="33051"/>
                    <a:pt x="993989" y="44980"/>
                  </a:cubicBezTo>
                  <a:lnTo>
                    <a:pt x="993989" y="546557"/>
                  </a:lnTo>
                  <a:cubicBezTo>
                    <a:pt x="993989" y="558487"/>
                    <a:pt x="989250" y="569928"/>
                    <a:pt x="980815" y="578363"/>
                  </a:cubicBezTo>
                  <a:cubicBezTo>
                    <a:pt x="972379" y="586799"/>
                    <a:pt x="960939" y="591538"/>
                    <a:pt x="949009" y="591538"/>
                  </a:cubicBezTo>
                  <a:lnTo>
                    <a:pt x="44980" y="591538"/>
                  </a:lnTo>
                  <a:cubicBezTo>
                    <a:pt x="33051" y="591538"/>
                    <a:pt x="21610" y="586799"/>
                    <a:pt x="13174" y="578363"/>
                  </a:cubicBezTo>
                  <a:cubicBezTo>
                    <a:pt x="4739" y="569928"/>
                    <a:pt x="0" y="558487"/>
                    <a:pt x="0" y="546557"/>
                  </a:cubicBezTo>
                  <a:lnTo>
                    <a:pt x="0" y="44980"/>
                  </a:lnTo>
                  <a:cubicBezTo>
                    <a:pt x="0" y="33051"/>
                    <a:pt x="4739" y="21610"/>
                    <a:pt x="13174" y="13174"/>
                  </a:cubicBezTo>
                  <a:cubicBezTo>
                    <a:pt x="21610" y="4739"/>
                    <a:pt x="33051" y="0"/>
                    <a:pt x="44980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3989" cy="629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-5400000">
            <a:off x="-1693650" y="4280448"/>
            <a:ext cx="7899227" cy="139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b="true" sz="7700">
                <a:solidFill>
                  <a:srgbClr val="EBEFF2"/>
                </a:solidFill>
                <a:latin typeface="Thicker Bold"/>
                <a:ea typeface="Thicker Bold"/>
                <a:cs typeface="Thicker Bold"/>
                <a:sym typeface="Thicker Bold"/>
              </a:rPr>
              <a:t>PERSPECTIVES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656362" y="2054440"/>
            <a:ext cx="12001342" cy="5908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1779" indent="-330890" lvl="1">
              <a:lnSpc>
                <a:spcPts val="6804"/>
              </a:lnSpc>
              <a:buFont typeface="Arial"/>
              <a:buChar char="•"/>
            </a:pPr>
            <a:r>
              <a:rPr lang="en-US" sz="306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Ajout de capteurs de détection de fumée pour renforcer la sécurité incendie et alerter en temps réel.</a:t>
            </a:r>
          </a:p>
          <a:p>
            <a:pPr algn="l" marL="661779" indent="-330890" lvl="1">
              <a:lnSpc>
                <a:spcPts val="6804"/>
              </a:lnSpc>
              <a:buFont typeface="Arial"/>
              <a:buChar char="•"/>
            </a:pPr>
            <a:r>
              <a:rPr lang="en-US" sz="306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Intégration de caméras de surveillance pour sparkings et les zones sensibles de l'école.</a:t>
            </a:r>
          </a:p>
          <a:p>
            <a:pPr algn="l" marL="661779" indent="-330890" lvl="1">
              <a:lnSpc>
                <a:spcPts val="6804"/>
              </a:lnSpc>
              <a:buFont typeface="Arial"/>
              <a:buChar char="•"/>
            </a:pPr>
            <a:r>
              <a:rPr lang="en-US" sz="306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Optimisation du système de gestion de l'énergie avec des panneaux solaires connectés pour réduire l'empreinte écologique des écoles.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38146">
            <a:off x="5476077" y="-8010950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97126" y="-1858641"/>
            <a:ext cx="8806364" cy="880636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17434" y="1665178"/>
            <a:ext cx="5034871" cy="6956644"/>
          </a:xfrm>
          <a:custGeom>
            <a:avLst/>
            <a:gdLst/>
            <a:ahLst/>
            <a:cxnLst/>
            <a:rect r="r" b="b" t="t" l="l"/>
            <a:pathLst>
              <a:path h="6956644" w="5034871">
                <a:moveTo>
                  <a:pt x="0" y="0"/>
                </a:moveTo>
                <a:lnTo>
                  <a:pt x="5034872" y="0"/>
                </a:lnTo>
                <a:lnTo>
                  <a:pt x="5034872" y="6956644"/>
                </a:lnTo>
                <a:lnTo>
                  <a:pt x="0" y="695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33256" y="2480989"/>
            <a:ext cx="7053620" cy="607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  <a:spcBef>
                <a:spcPct val="0"/>
              </a:spcBef>
            </a:pPr>
            <a:r>
              <a:rPr lang="en-US" b="true" sz="9999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MERCI POUR VOTRE ATTENTION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310826" y="3439114"/>
            <a:ext cx="3846224" cy="3841417"/>
          </a:xfrm>
          <a:custGeom>
            <a:avLst/>
            <a:gdLst/>
            <a:ahLst/>
            <a:cxnLst/>
            <a:rect r="r" b="b" t="t" l="l"/>
            <a:pathLst>
              <a:path h="3841417" w="3846224">
                <a:moveTo>
                  <a:pt x="0" y="0"/>
                </a:moveTo>
                <a:lnTo>
                  <a:pt x="3846224" y="0"/>
                </a:lnTo>
                <a:lnTo>
                  <a:pt x="3846224" y="3841417"/>
                </a:lnTo>
                <a:lnTo>
                  <a:pt x="0" y="3841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15962296" y="1639282"/>
            <a:ext cx="805183" cy="804177"/>
          </a:xfrm>
          <a:custGeom>
            <a:avLst/>
            <a:gdLst/>
            <a:ahLst/>
            <a:cxnLst/>
            <a:rect r="r" b="b" t="t" l="l"/>
            <a:pathLst>
              <a:path h="804177" w="805183">
                <a:moveTo>
                  <a:pt x="0" y="0"/>
                </a:moveTo>
                <a:lnTo>
                  <a:pt x="805183" y="0"/>
                </a:lnTo>
                <a:lnTo>
                  <a:pt x="805183" y="804177"/>
                </a:lnTo>
                <a:lnTo>
                  <a:pt x="0" y="804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78742" y="497831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898102" y="-438284"/>
            <a:ext cx="2491797" cy="10833196"/>
            <a:chOff x="0" y="0"/>
            <a:chExt cx="3322396" cy="1444426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322396" cy="14444261"/>
              <a:chOff x="0" y="0"/>
              <a:chExt cx="241203" cy="104864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1203" cy="1048640"/>
              </a:xfrm>
              <a:custGeom>
                <a:avLst/>
                <a:gdLst/>
                <a:ahLst/>
                <a:cxnLst/>
                <a:rect r="r" b="b" t="t" l="l"/>
                <a:pathLst>
                  <a:path h="1048640" w="241203">
                    <a:moveTo>
                      <a:pt x="120601" y="0"/>
                    </a:moveTo>
                    <a:lnTo>
                      <a:pt x="120601" y="0"/>
                    </a:lnTo>
                    <a:cubicBezTo>
                      <a:pt x="152587" y="0"/>
                      <a:pt x="183262" y="12706"/>
                      <a:pt x="205880" y="35323"/>
                    </a:cubicBezTo>
                    <a:cubicBezTo>
                      <a:pt x="228497" y="57941"/>
                      <a:pt x="241203" y="88616"/>
                      <a:pt x="241203" y="120601"/>
                    </a:cubicBezTo>
                    <a:lnTo>
                      <a:pt x="241203" y="928039"/>
                    </a:lnTo>
                    <a:cubicBezTo>
                      <a:pt x="241203" y="960024"/>
                      <a:pt x="228497" y="990700"/>
                      <a:pt x="205880" y="1013317"/>
                    </a:cubicBezTo>
                    <a:cubicBezTo>
                      <a:pt x="183262" y="1035934"/>
                      <a:pt x="152587" y="1048640"/>
                      <a:pt x="120601" y="1048640"/>
                    </a:cubicBezTo>
                    <a:lnTo>
                      <a:pt x="120601" y="1048640"/>
                    </a:lnTo>
                    <a:cubicBezTo>
                      <a:pt x="53995" y="1048640"/>
                      <a:pt x="0" y="994645"/>
                      <a:pt x="0" y="928039"/>
                    </a:cubicBezTo>
                    <a:lnTo>
                      <a:pt x="0" y="120601"/>
                    </a:lnTo>
                    <a:cubicBezTo>
                      <a:pt x="0" y="53995"/>
                      <a:pt x="53995" y="0"/>
                      <a:pt x="12060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5AECD">
                      <a:alpha val="100000"/>
                    </a:srgbClr>
                  </a:gs>
                  <a:gs pos="100000">
                    <a:srgbClr val="B2A1E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41203" cy="10867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-5400000">
              <a:off x="-5165940" y="5979172"/>
              <a:ext cx="13864403" cy="1906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b="true" sz="8000">
                  <a:solidFill>
                    <a:srgbClr val="EBEFF2"/>
                  </a:solidFill>
                  <a:latin typeface="Thicker Bold"/>
                  <a:ea typeface="Thicker Bold"/>
                  <a:cs typeface="Thicker Bold"/>
                  <a:sym typeface="Thicker Bold"/>
                </a:rPr>
                <a:t>1- INTRODUCTION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-10903281" y="-2163689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08936" y="-5104722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2513294" y="8623333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6103523" y="1373087"/>
            <a:ext cx="805183" cy="804177"/>
          </a:xfrm>
          <a:custGeom>
            <a:avLst/>
            <a:gdLst/>
            <a:ahLst/>
            <a:cxnLst/>
            <a:rect r="r" b="b" t="t" l="l"/>
            <a:pathLst>
              <a:path h="804177" w="805183">
                <a:moveTo>
                  <a:pt x="0" y="0"/>
                </a:moveTo>
                <a:lnTo>
                  <a:pt x="805183" y="0"/>
                </a:lnTo>
                <a:lnTo>
                  <a:pt x="805183" y="804177"/>
                </a:lnTo>
                <a:lnTo>
                  <a:pt x="0" y="804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62149">
            <a:off x="5195129" y="-8300839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6"/>
                </a:lnTo>
                <a:lnTo>
                  <a:pt x="0" y="1230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79" y="3046870"/>
            <a:ext cx="5708457" cy="5701322"/>
          </a:xfrm>
          <a:custGeom>
            <a:avLst/>
            <a:gdLst/>
            <a:ahLst/>
            <a:cxnLst/>
            <a:rect r="r" b="b" t="t" l="l"/>
            <a:pathLst>
              <a:path h="5701322" w="5708457">
                <a:moveTo>
                  <a:pt x="0" y="0"/>
                </a:moveTo>
                <a:lnTo>
                  <a:pt x="5708458" y="0"/>
                </a:lnTo>
                <a:lnTo>
                  <a:pt x="5708458" y="5701322"/>
                </a:lnTo>
                <a:lnTo>
                  <a:pt x="0" y="5701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92026" y="2459934"/>
            <a:ext cx="6573076" cy="6433398"/>
          </a:xfrm>
          <a:custGeom>
            <a:avLst/>
            <a:gdLst/>
            <a:ahLst/>
            <a:cxnLst/>
            <a:rect r="r" b="b" t="t" l="l"/>
            <a:pathLst>
              <a:path h="6433398" w="6573076">
                <a:moveTo>
                  <a:pt x="0" y="0"/>
                </a:moveTo>
                <a:lnTo>
                  <a:pt x="6573076" y="0"/>
                </a:lnTo>
                <a:lnTo>
                  <a:pt x="6573076" y="6433398"/>
                </a:lnTo>
                <a:lnTo>
                  <a:pt x="0" y="6433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3678640" y="6388577"/>
            <a:ext cx="8955616" cy="895561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578435" y="1410040"/>
            <a:ext cx="773406" cy="77340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99780" y="1644199"/>
            <a:ext cx="9787299" cy="2176738"/>
            <a:chOff x="0" y="0"/>
            <a:chExt cx="706523" cy="1571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6523" cy="157134"/>
            </a:xfrm>
            <a:custGeom>
              <a:avLst/>
              <a:gdLst/>
              <a:ahLst/>
              <a:cxnLst/>
              <a:rect r="r" b="b" t="t" l="l"/>
              <a:pathLst>
                <a:path h="157134" w="706523">
                  <a:moveTo>
                    <a:pt x="63281" y="0"/>
                  </a:moveTo>
                  <a:lnTo>
                    <a:pt x="643241" y="0"/>
                  </a:lnTo>
                  <a:cubicBezTo>
                    <a:pt x="660024" y="0"/>
                    <a:pt x="676120" y="6667"/>
                    <a:pt x="687988" y="18535"/>
                  </a:cubicBezTo>
                  <a:cubicBezTo>
                    <a:pt x="699855" y="30402"/>
                    <a:pt x="706523" y="46498"/>
                    <a:pt x="706523" y="63281"/>
                  </a:cubicBezTo>
                  <a:lnTo>
                    <a:pt x="706523" y="93852"/>
                  </a:lnTo>
                  <a:cubicBezTo>
                    <a:pt x="706523" y="110636"/>
                    <a:pt x="699855" y="126731"/>
                    <a:pt x="687988" y="138599"/>
                  </a:cubicBezTo>
                  <a:cubicBezTo>
                    <a:pt x="676120" y="150467"/>
                    <a:pt x="660024" y="157134"/>
                    <a:pt x="643241" y="157134"/>
                  </a:cubicBezTo>
                  <a:lnTo>
                    <a:pt x="63281" y="157134"/>
                  </a:lnTo>
                  <a:cubicBezTo>
                    <a:pt x="46498" y="157134"/>
                    <a:pt x="30402" y="150467"/>
                    <a:pt x="18535" y="138599"/>
                  </a:cubicBezTo>
                  <a:cubicBezTo>
                    <a:pt x="6667" y="126731"/>
                    <a:pt x="0" y="110636"/>
                    <a:pt x="0" y="93852"/>
                  </a:cubicBezTo>
                  <a:lnTo>
                    <a:pt x="0" y="63281"/>
                  </a:lnTo>
                  <a:cubicBezTo>
                    <a:pt x="0" y="46498"/>
                    <a:pt x="6667" y="30402"/>
                    <a:pt x="18535" y="18535"/>
                  </a:cubicBezTo>
                  <a:cubicBezTo>
                    <a:pt x="30402" y="6667"/>
                    <a:pt x="46498" y="0"/>
                    <a:pt x="63281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06523" cy="195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9780" y="4228863"/>
            <a:ext cx="9787299" cy="1978911"/>
            <a:chOff x="0" y="0"/>
            <a:chExt cx="706523" cy="1428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6523" cy="142853"/>
            </a:xfrm>
            <a:custGeom>
              <a:avLst/>
              <a:gdLst/>
              <a:ahLst/>
              <a:cxnLst/>
              <a:rect r="r" b="b" t="t" l="l"/>
              <a:pathLst>
                <a:path h="142853" w="706523">
                  <a:moveTo>
                    <a:pt x="63281" y="0"/>
                  </a:moveTo>
                  <a:lnTo>
                    <a:pt x="643241" y="0"/>
                  </a:lnTo>
                  <a:cubicBezTo>
                    <a:pt x="660024" y="0"/>
                    <a:pt x="676120" y="6667"/>
                    <a:pt x="687988" y="18535"/>
                  </a:cubicBezTo>
                  <a:cubicBezTo>
                    <a:pt x="699855" y="30402"/>
                    <a:pt x="706523" y="46498"/>
                    <a:pt x="706523" y="63281"/>
                  </a:cubicBezTo>
                  <a:lnTo>
                    <a:pt x="706523" y="79572"/>
                  </a:lnTo>
                  <a:cubicBezTo>
                    <a:pt x="706523" y="96355"/>
                    <a:pt x="699855" y="112451"/>
                    <a:pt x="687988" y="124318"/>
                  </a:cubicBezTo>
                  <a:cubicBezTo>
                    <a:pt x="676120" y="136186"/>
                    <a:pt x="660024" y="142853"/>
                    <a:pt x="643241" y="142853"/>
                  </a:cubicBezTo>
                  <a:lnTo>
                    <a:pt x="63281" y="142853"/>
                  </a:lnTo>
                  <a:cubicBezTo>
                    <a:pt x="46498" y="142853"/>
                    <a:pt x="30402" y="136186"/>
                    <a:pt x="18535" y="124318"/>
                  </a:cubicBezTo>
                  <a:cubicBezTo>
                    <a:pt x="6667" y="112451"/>
                    <a:pt x="0" y="96355"/>
                    <a:pt x="0" y="79572"/>
                  </a:cubicBezTo>
                  <a:lnTo>
                    <a:pt x="0" y="63281"/>
                  </a:lnTo>
                  <a:cubicBezTo>
                    <a:pt x="0" y="46498"/>
                    <a:pt x="6667" y="30402"/>
                    <a:pt x="18535" y="18535"/>
                  </a:cubicBezTo>
                  <a:cubicBezTo>
                    <a:pt x="30402" y="6667"/>
                    <a:pt x="46498" y="0"/>
                    <a:pt x="63281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706523" cy="180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99780" y="6862801"/>
            <a:ext cx="9787299" cy="2846265"/>
            <a:chOff x="0" y="0"/>
            <a:chExt cx="706523" cy="20546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06523" cy="205465"/>
            </a:xfrm>
            <a:custGeom>
              <a:avLst/>
              <a:gdLst/>
              <a:ahLst/>
              <a:cxnLst/>
              <a:rect r="r" b="b" t="t" l="l"/>
              <a:pathLst>
                <a:path h="205465" w="706523">
                  <a:moveTo>
                    <a:pt x="63281" y="0"/>
                  </a:moveTo>
                  <a:lnTo>
                    <a:pt x="643241" y="0"/>
                  </a:lnTo>
                  <a:cubicBezTo>
                    <a:pt x="660024" y="0"/>
                    <a:pt x="676120" y="6667"/>
                    <a:pt x="687988" y="18535"/>
                  </a:cubicBezTo>
                  <a:cubicBezTo>
                    <a:pt x="699855" y="30402"/>
                    <a:pt x="706523" y="46498"/>
                    <a:pt x="706523" y="63281"/>
                  </a:cubicBezTo>
                  <a:lnTo>
                    <a:pt x="706523" y="142184"/>
                  </a:lnTo>
                  <a:cubicBezTo>
                    <a:pt x="706523" y="158967"/>
                    <a:pt x="699855" y="175063"/>
                    <a:pt x="687988" y="186931"/>
                  </a:cubicBezTo>
                  <a:cubicBezTo>
                    <a:pt x="676120" y="198798"/>
                    <a:pt x="660024" y="205465"/>
                    <a:pt x="643241" y="205465"/>
                  </a:cubicBezTo>
                  <a:lnTo>
                    <a:pt x="63281" y="205465"/>
                  </a:lnTo>
                  <a:cubicBezTo>
                    <a:pt x="46498" y="205465"/>
                    <a:pt x="30402" y="198798"/>
                    <a:pt x="18535" y="186931"/>
                  </a:cubicBezTo>
                  <a:cubicBezTo>
                    <a:pt x="6667" y="175063"/>
                    <a:pt x="0" y="158967"/>
                    <a:pt x="0" y="142184"/>
                  </a:cubicBezTo>
                  <a:lnTo>
                    <a:pt x="0" y="63281"/>
                  </a:lnTo>
                  <a:cubicBezTo>
                    <a:pt x="0" y="46498"/>
                    <a:pt x="6667" y="30402"/>
                    <a:pt x="18535" y="18535"/>
                  </a:cubicBezTo>
                  <a:cubicBezTo>
                    <a:pt x="30402" y="6667"/>
                    <a:pt x="46498" y="0"/>
                    <a:pt x="63281" y="0"/>
                  </a:cubicBezTo>
                  <a:close/>
                </a:path>
              </a:pathLst>
            </a:custGeom>
            <a:solidFill>
              <a:srgbClr val="EBEFF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06523" cy="243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37109" y="21750"/>
            <a:ext cx="8478265" cy="138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INTRODUCTION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9666" y="1889432"/>
            <a:ext cx="8838548" cy="1819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 monde vit une évolution technologique rapide, notamment avec l’émergence des objets connectés (IoT) qui transforment les infrastructures traditionnelles dans divers secteurs.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9666" y="4450593"/>
            <a:ext cx="9066526" cy="13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Ces objets facilitent la communication entre dispositifs et la collecte de données en temps réel, optimisant ainsi les processus et rendant les opérations plus efficaces.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6237" y="7118803"/>
            <a:ext cx="9002473" cy="227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Dans le domaine de l'éducation, les technologies IoT ouvrent la voie à des solutions innovantes, transformant les écoles en espaces modernes et intelligents. Elles permettent de connecter les ressources, optimisant la gestion des classes et des services.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78742" y="497831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179995" y="-438284"/>
            <a:ext cx="2603211" cy="10833196"/>
            <a:chOff x="0" y="0"/>
            <a:chExt cx="3470947" cy="1444426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470947" cy="14444261"/>
              <a:chOff x="0" y="0"/>
              <a:chExt cx="251988" cy="104864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51988" cy="1048640"/>
              </a:xfrm>
              <a:custGeom>
                <a:avLst/>
                <a:gdLst/>
                <a:ahLst/>
                <a:cxnLst/>
                <a:rect r="r" b="b" t="t" l="l"/>
                <a:pathLst>
                  <a:path h="1048640" w="251988">
                    <a:moveTo>
                      <a:pt x="125994" y="0"/>
                    </a:moveTo>
                    <a:lnTo>
                      <a:pt x="125994" y="0"/>
                    </a:lnTo>
                    <a:cubicBezTo>
                      <a:pt x="195578" y="0"/>
                      <a:pt x="251988" y="56409"/>
                      <a:pt x="251988" y="125994"/>
                    </a:cubicBezTo>
                    <a:lnTo>
                      <a:pt x="251988" y="922646"/>
                    </a:lnTo>
                    <a:cubicBezTo>
                      <a:pt x="251988" y="956062"/>
                      <a:pt x="238713" y="988109"/>
                      <a:pt x="215085" y="1011737"/>
                    </a:cubicBezTo>
                    <a:cubicBezTo>
                      <a:pt x="191456" y="1035366"/>
                      <a:pt x="159409" y="1048640"/>
                      <a:pt x="125994" y="1048640"/>
                    </a:cubicBezTo>
                    <a:lnTo>
                      <a:pt x="125994" y="1048640"/>
                    </a:lnTo>
                    <a:cubicBezTo>
                      <a:pt x="92578" y="1048640"/>
                      <a:pt x="60531" y="1035366"/>
                      <a:pt x="36903" y="1011737"/>
                    </a:cubicBezTo>
                    <a:cubicBezTo>
                      <a:pt x="13274" y="988109"/>
                      <a:pt x="0" y="956062"/>
                      <a:pt x="0" y="922646"/>
                    </a:cubicBezTo>
                    <a:lnTo>
                      <a:pt x="0" y="125994"/>
                    </a:lnTo>
                    <a:cubicBezTo>
                      <a:pt x="0" y="92578"/>
                      <a:pt x="13274" y="60531"/>
                      <a:pt x="36903" y="36903"/>
                    </a:cubicBezTo>
                    <a:cubicBezTo>
                      <a:pt x="60531" y="13274"/>
                      <a:pt x="92578" y="0"/>
                      <a:pt x="12599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5AECD">
                      <a:alpha val="100000"/>
                    </a:srgbClr>
                  </a:gs>
                  <a:gs pos="100000">
                    <a:srgbClr val="B2A1E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51988" cy="10867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-5400000">
              <a:off x="-5091664" y="5904896"/>
              <a:ext cx="13864403" cy="2054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636"/>
                </a:lnSpc>
              </a:pPr>
              <a:r>
                <a:rPr lang="en-US" b="true" sz="8636">
                  <a:solidFill>
                    <a:srgbClr val="EBEFF2"/>
                  </a:solidFill>
                  <a:latin typeface="Thicker Bold"/>
                  <a:ea typeface="Thicker Bold"/>
                  <a:cs typeface="Thicker Bold"/>
                  <a:sym typeface="Thicker Bold"/>
                </a:rPr>
                <a:t>2-PROBLÉMATIQUE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-10903281" y="-2163689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08936" y="-5104722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2513294" y="8623333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6103523" y="1373087"/>
            <a:ext cx="805183" cy="804177"/>
          </a:xfrm>
          <a:custGeom>
            <a:avLst/>
            <a:gdLst/>
            <a:ahLst/>
            <a:cxnLst/>
            <a:rect r="r" b="b" t="t" l="l"/>
            <a:pathLst>
              <a:path h="804177" w="805183">
                <a:moveTo>
                  <a:pt x="0" y="0"/>
                </a:moveTo>
                <a:lnTo>
                  <a:pt x="805183" y="0"/>
                </a:lnTo>
                <a:lnTo>
                  <a:pt x="805183" y="804177"/>
                </a:lnTo>
                <a:lnTo>
                  <a:pt x="0" y="804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1423331" y="-2132631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67989" y="-3748253"/>
            <a:ext cx="4919294" cy="491929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90560" y="9833363"/>
            <a:ext cx="4919294" cy="49192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87972" y="1980579"/>
            <a:ext cx="7312056" cy="1154136"/>
            <a:chOff x="0" y="0"/>
            <a:chExt cx="9749407" cy="153884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9749407" cy="1538848"/>
              <a:chOff x="0" y="0"/>
              <a:chExt cx="705802" cy="11140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705802" cy="111404"/>
              </a:xfrm>
              <a:custGeom>
                <a:avLst/>
                <a:gdLst/>
                <a:ahLst/>
                <a:cxnLst/>
                <a:rect r="r" b="b" t="t" l="l"/>
                <a:pathLst>
                  <a:path h="111404" w="705802">
                    <a:moveTo>
                      <a:pt x="55702" y="0"/>
                    </a:moveTo>
                    <a:lnTo>
                      <a:pt x="650100" y="0"/>
                    </a:lnTo>
                    <a:cubicBezTo>
                      <a:pt x="680863" y="0"/>
                      <a:pt x="705802" y="24939"/>
                      <a:pt x="705802" y="55702"/>
                    </a:cubicBezTo>
                    <a:lnTo>
                      <a:pt x="705802" y="55702"/>
                    </a:lnTo>
                    <a:cubicBezTo>
                      <a:pt x="705802" y="86465"/>
                      <a:pt x="680863" y="111404"/>
                      <a:pt x="650100" y="111404"/>
                    </a:cubicBezTo>
                    <a:lnTo>
                      <a:pt x="55702" y="111404"/>
                    </a:lnTo>
                    <a:cubicBezTo>
                      <a:pt x="24939" y="111404"/>
                      <a:pt x="0" y="86465"/>
                      <a:pt x="0" y="55702"/>
                    </a:cubicBezTo>
                    <a:lnTo>
                      <a:pt x="0" y="55702"/>
                    </a:lnTo>
                    <a:cubicBezTo>
                      <a:pt x="0" y="24939"/>
                      <a:pt x="24939" y="0"/>
                      <a:pt x="55702" y="0"/>
                    </a:cubicBezTo>
                    <a:close/>
                  </a:path>
                </a:pathLst>
              </a:custGeom>
              <a:solidFill>
                <a:srgbClr val="EBEFF2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705802" cy="1495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141916" y="413832"/>
              <a:ext cx="7465575" cy="636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8"/>
                </a:lnSpc>
              </a:pPr>
              <a:r>
                <a:rPr lang="en-US" sz="3215" b="true">
                  <a:solidFill>
                    <a:srgbClr val="394956"/>
                  </a:solidFill>
                  <a:latin typeface="Muli Bold"/>
                  <a:ea typeface="Muli Bold"/>
                  <a:cs typeface="Muli Bold"/>
                  <a:sym typeface="Muli Bold"/>
                </a:rPr>
                <a:t>Gestion des salles de classe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76665" y="1228192"/>
            <a:ext cx="17711335" cy="41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31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Les écoles traditionnelles rencontrent plusieurs défis majeurs liés à la: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9954" y="3305760"/>
            <a:ext cx="16875086" cy="615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Températures inadaptées et humidité non contrôlée :</a:t>
            </a:r>
          </a:p>
          <a:p>
            <a:pPr algn="l" marL="1252221" indent="-417407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Les températures trop élevées ou trop basses provoquent un inconfort qui nuit à la concentration et à l'apprentissage.</a:t>
            </a:r>
          </a:p>
          <a:p>
            <a:pPr algn="l" marL="1252221" indent="-417407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Une humidité non régulée peut entraîner des problèmes de santé (allergies, moisissures) et endommager le matériel scolaire.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Éclairage insuffisant ou excessif :</a:t>
            </a:r>
          </a:p>
          <a:p>
            <a:pPr algn="l" marL="1252221" indent="-417407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 éclairage trop faible fatigue les yeux et réduit la productivité.</a:t>
            </a:r>
          </a:p>
          <a:p>
            <a:pPr algn="l" marL="1252221" indent="-417407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 éclairage trop intense peut causer des éblouissements, gênant la concentration.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Manque d’outils pour surveiller la présence des élèves dans les salles de classe :</a:t>
            </a:r>
          </a:p>
          <a:p>
            <a:pPr algn="l" marL="1252221" indent="-417407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 suivi manuel est souvent imprécis et chronophage.</a:t>
            </a:r>
          </a:p>
          <a:p>
            <a:pPr algn="l" marL="1252221" indent="-417407" lvl="2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 est difficile de gérer les absences ou de détecter les risques d'abandon scolaire sans outils appropriés.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6665" y="257028"/>
            <a:ext cx="6481402" cy="91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4"/>
              </a:lnSpc>
            </a:pPr>
            <a:r>
              <a:rPr lang="en-US" sz="5054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PROBLÉMATIQUE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889954" y="5892502"/>
            <a:ext cx="509934" cy="519677"/>
          </a:xfrm>
          <a:custGeom>
            <a:avLst/>
            <a:gdLst/>
            <a:ahLst/>
            <a:cxnLst/>
            <a:rect r="r" b="b" t="t" l="l"/>
            <a:pathLst>
              <a:path h="519677" w="509934">
                <a:moveTo>
                  <a:pt x="0" y="0"/>
                </a:moveTo>
                <a:lnTo>
                  <a:pt x="509933" y="0"/>
                </a:lnTo>
                <a:lnTo>
                  <a:pt x="509933" y="519678"/>
                </a:lnTo>
                <a:lnTo>
                  <a:pt x="0" y="51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89954" y="3343184"/>
            <a:ext cx="509934" cy="519677"/>
          </a:xfrm>
          <a:custGeom>
            <a:avLst/>
            <a:gdLst/>
            <a:ahLst/>
            <a:cxnLst/>
            <a:rect r="r" b="b" t="t" l="l"/>
            <a:pathLst>
              <a:path h="519677" w="509934">
                <a:moveTo>
                  <a:pt x="0" y="0"/>
                </a:moveTo>
                <a:lnTo>
                  <a:pt x="509933" y="0"/>
                </a:lnTo>
                <a:lnTo>
                  <a:pt x="509933" y="519677"/>
                </a:lnTo>
                <a:lnTo>
                  <a:pt x="0" y="51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89954" y="7482470"/>
            <a:ext cx="509934" cy="519677"/>
          </a:xfrm>
          <a:custGeom>
            <a:avLst/>
            <a:gdLst/>
            <a:ahLst/>
            <a:cxnLst/>
            <a:rect r="r" b="b" t="t" l="l"/>
            <a:pathLst>
              <a:path h="519677" w="509934">
                <a:moveTo>
                  <a:pt x="0" y="0"/>
                </a:moveTo>
                <a:lnTo>
                  <a:pt x="509933" y="0"/>
                </a:lnTo>
                <a:lnTo>
                  <a:pt x="509933" y="519678"/>
                </a:lnTo>
                <a:lnTo>
                  <a:pt x="0" y="51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1929071" y="-2017925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67989" y="-3748253"/>
            <a:ext cx="4919294" cy="491929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90560" y="9317743"/>
            <a:ext cx="4919294" cy="49192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76665" y="1751304"/>
            <a:ext cx="17711335" cy="41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0"/>
              </a:lnSpc>
            </a:pPr>
            <a:r>
              <a:rPr lang="en-US" sz="31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Les écoles traditionnelles rencontrent plusieurs défis majeurs liés à la: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42934" y="2376476"/>
            <a:ext cx="7378797" cy="1164671"/>
            <a:chOff x="0" y="0"/>
            <a:chExt cx="9838396" cy="155289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9838396" cy="1552894"/>
              <a:chOff x="0" y="0"/>
              <a:chExt cx="705802" cy="11140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705802" cy="111404"/>
              </a:xfrm>
              <a:custGeom>
                <a:avLst/>
                <a:gdLst/>
                <a:ahLst/>
                <a:cxnLst/>
                <a:rect r="r" b="b" t="t" l="l"/>
                <a:pathLst>
                  <a:path h="111404" w="705802">
                    <a:moveTo>
                      <a:pt x="55702" y="0"/>
                    </a:moveTo>
                    <a:lnTo>
                      <a:pt x="650100" y="0"/>
                    </a:lnTo>
                    <a:cubicBezTo>
                      <a:pt x="680863" y="0"/>
                      <a:pt x="705802" y="24939"/>
                      <a:pt x="705802" y="55702"/>
                    </a:cubicBezTo>
                    <a:lnTo>
                      <a:pt x="705802" y="55702"/>
                    </a:lnTo>
                    <a:cubicBezTo>
                      <a:pt x="705802" y="86465"/>
                      <a:pt x="680863" y="111404"/>
                      <a:pt x="650100" y="111404"/>
                    </a:cubicBezTo>
                    <a:lnTo>
                      <a:pt x="55702" y="111404"/>
                    </a:lnTo>
                    <a:cubicBezTo>
                      <a:pt x="24939" y="111404"/>
                      <a:pt x="0" y="86465"/>
                      <a:pt x="0" y="55702"/>
                    </a:cubicBezTo>
                    <a:lnTo>
                      <a:pt x="0" y="55702"/>
                    </a:lnTo>
                    <a:cubicBezTo>
                      <a:pt x="0" y="24939"/>
                      <a:pt x="24939" y="0"/>
                      <a:pt x="55702" y="0"/>
                    </a:cubicBezTo>
                    <a:close/>
                  </a:path>
                </a:pathLst>
              </a:custGeom>
              <a:solidFill>
                <a:srgbClr val="EBEFF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705802" cy="1685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1152339" y="417522"/>
              <a:ext cx="7533718" cy="642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94"/>
                </a:lnSpc>
              </a:pPr>
              <a:r>
                <a:rPr lang="en-US" sz="3245" b="true">
                  <a:solidFill>
                    <a:srgbClr val="394956"/>
                  </a:solidFill>
                  <a:latin typeface="Muli Bold"/>
                  <a:ea typeface="Muli Bold"/>
                  <a:cs typeface="Muli Bold"/>
                  <a:sym typeface="Muli Bold"/>
                </a:rPr>
                <a:t>Gestion des parkings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49771" y="3884047"/>
            <a:ext cx="16592017" cy="503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Difficulté à localiser des places libres, entraînant congestion et perte de temps:</a:t>
            </a:r>
          </a:p>
          <a:p>
            <a:pPr algn="l" marL="1381745" indent="-460582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Absence de signalisation ou de systèmes indiquant les places disponibles.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Accès non autorisé au parking:</a:t>
            </a: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 marL="1381745" indent="-460582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Utilisation du parking par des personnes extérieures à l’établissement.</a:t>
            </a:r>
          </a:p>
          <a:p>
            <a:pPr algn="l" marL="1381745" indent="-460582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Réduction de l’espace disponible pour les étudiants, enseignants et personnel.</a:t>
            </a:r>
          </a:p>
          <a:p>
            <a:pPr algn="l" marL="1381745" indent="-460582" lvl="2">
              <a:lnSpc>
                <a:spcPts val="4479"/>
              </a:lnSpc>
              <a:buFont typeface="Arial"/>
              <a:buChar char="⚬"/>
            </a:pP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Risques de sécurité liés à l’entrée de véhicules non identifiés.</a:t>
            </a:r>
          </a:p>
          <a:p>
            <a:pPr algn="l" marL="690872" indent="-345436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Manque d’infrastructure connectée et d’applications adaptées pour gérer les parkings dans les écoles.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6665" y="257028"/>
            <a:ext cx="6481402" cy="91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54"/>
              </a:lnSpc>
            </a:pPr>
            <a:r>
              <a:rPr lang="en-US" sz="5054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PROBLÉMATIQUE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28700" y="3941197"/>
            <a:ext cx="509934" cy="519677"/>
          </a:xfrm>
          <a:custGeom>
            <a:avLst/>
            <a:gdLst/>
            <a:ahLst/>
            <a:cxnLst/>
            <a:rect r="r" b="b" t="t" l="l"/>
            <a:pathLst>
              <a:path h="519677" w="509934">
                <a:moveTo>
                  <a:pt x="0" y="0"/>
                </a:moveTo>
                <a:lnTo>
                  <a:pt x="509934" y="0"/>
                </a:lnTo>
                <a:lnTo>
                  <a:pt x="509934" y="519677"/>
                </a:lnTo>
                <a:lnTo>
                  <a:pt x="0" y="51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5765799"/>
            <a:ext cx="509934" cy="519677"/>
          </a:xfrm>
          <a:custGeom>
            <a:avLst/>
            <a:gdLst/>
            <a:ahLst/>
            <a:cxnLst/>
            <a:rect r="r" b="b" t="t" l="l"/>
            <a:pathLst>
              <a:path h="519677" w="509934">
                <a:moveTo>
                  <a:pt x="0" y="0"/>
                </a:moveTo>
                <a:lnTo>
                  <a:pt x="509934" y="0"/>
                </a:lnTo>
                <a:lnTo>
                  <a:pt x="509934" y="519678"/>
                </a:lnTo>
                <a:lnTo>
                  <a:pt x="0" y="51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28700" y="7845397"/>
            <a:ext cx="509934" cy="519677"/>
          </a:xfrm>
          <a:custGeom>
            <a:avLst/>
            <a:gdLst/>
            <a:ahLst/>
            <a:cxnLst/>
            <a:rect r="r" b="b" t="t" l="l"/>
            <a:pathLst>
              <a:path h="519677" w="509934">
                <a:moveTo>
                  <a:pt x="0" y="0"/>
                </a:moveTo>
                <a:lnTo>
                  <a:pt x="509934" y="0"/>
                </a:lnTo>
                <a:lnTo>
                  <a:pt x="509934" y="519677"/>
                </a:lnTo>
                <a:lnTo>
                  <a:pt x="0" y="51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78742" y="497831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7965410" y="-273098"/>
            <a:ext cx="2357180" cy="10833196"/>
            <a:chOff x="0" y="0"/>
            <a:chExt cx="3142907" cy="14444261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142907" cy="14444261"/>
              <a:chOff x="0" y="0"/>
              <a:chExt cx="228172" cy="104864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28172" cy="1048640"/>
              </a:xfrm>
              <a:custGeom>
                <a:avLst/>
                <a:gdLst/>
                <a:ahLst/>
                <a:cxnLst/>
                <a:rect r="r" b="b" t="t" l="l"/>
                <a:pathLst>
                  <a:path h="1048640" w="228172">
                    <a:moveTo>
                      <a:pt x="114086" y="0"/>
                    </a:moveTo>
                    <a:lnTo>
                      <a:pt x="114086" y="0"/>
                    </a:lnTo>
                    <a:cubicBezTo>
                      <a:pt x="144344" y="0"/>
                      <a:pt x="173362" y="12020"/>
                      <a:pt x="194757" y="33415"/>
                    </a:cubicBezTo>
                    <a:cubicBezTo>
                      <a:pt x="216152" y="54810"/>
                      <a:pt x="228172" y="83829"/>
                      <a:pt x="228172" y="114086"/>
                    </a:cubicBezTo>
                    <a:lnTo>
                      <a:pt x="228172" y="934554"/>
                    </a:lnTo>
                    <a:cubicBezTo>
                      <a:pt x="228172" y="964812"/>
                      <a:pt x="216152" y="993830"/>
                      <a:pt x="194757" y="1015225"/>
                    </a:cubicBezTo>
                    <a:cubicBezTo>
                      <a:pt x="173362" y="1036620"/>
                      <a:pt x="144344" y="1048640"/>
                      <a:pt x="114086" y="1048640"/>
                    </a:cubicBezTo>
                    <a:lnTo>
                      <a:pt x="114086" y="1048640"/>
                    </a:lnTo>
                    <a:cubicBezTo>
                      <a:pt x="83829" y="1048640"/>
                      <a:pt x="54810" y="1036620"/>
                      <a:pt x="33415" y="1015225"/>
                    </a:cubicBezTo>
                    <a:cubicBezTo>
                      <a:pt x="12020" y="993830"/>
                      <a:pt x="0" y="964812"/>
                      <a:pt x="0" y="934554"/>
                    </a:cubicBezTo>
                    <a:lnTo>
                      <a:pt x="0" y="114086"/>
                    </a:lnTo>
                    <a:cubicBezTo>
                      <a:pt x="0" y="83829"/>
                      <a:pt x="12020" y="54810"/>
                      <a:pt x="33415" y="33415"/>
                    </a:cubicBezTo>
                    <a:cubicBezTo>
                      <a:pt x="54810" y="12020"/>
                      <a:pt x="83829" y="0"/>
                      <a:pt x="11408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5AECD">
                      <a:alpha val="100000"/>
                    </a:srgbClr>
                  </a:gs>
                  <a:gs pos="100000">
                    <a:srgbClr val="B2A1E0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28172" cy="10867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-5400000">
              <a:off x="-5246158" y="6078442"/>
              <a:ext cx="13864403" cy="1707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b="true" sz="7200">
                  <a:solidFill>
                    <a:srgbClr val="EBEFF2"/>
                  </a:solidFill>
                  <a:latin typeface="Thicker Bold"/>
                  <a:ea typeface="Thicker Bold"/>
                  <a:cs typeface="Thicker Bold"/>
                  <a:sym typeface="Thicker Bold"/>
                </a:rPr>
                <a:t>3- SOLUTION PROPOSÉE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-10903281" y="-2163689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08936" y="-5104722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2513294" y="8623333"/>
            <a:ext cx="6972664" cy="6963948"/>
          </a:xfrm>
          <a:custGeom>
            <a:avLst/>
            <a:gdLst/>
            <a:ahLst/>
            <a:cxnLst/>
            <a:rect r="r" b="b" t="t" l="l"/>
            <a:pathLst>
              <a:path h="6963948" w="6972664">
                <a:moveTo>
                  <a:pt x="0" y="0"/>
                </a:moveTo>
                <a:lnTo>
                  <a:pt x="6972664" y="0"/>
                </a:lnTo>
                <a:lnTo>
                  <a:pt x="6972664" y="6963948"/>
                </a:lnTo>
                <a:lnTo>
                  <a:pt x="0" y="6963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6103523" y="1373087"/>
            <a:ext cx="805183" cy="804177"/>
          </a:xfrm>
          <a:custGeom>
            <a:avLst/>
            <a:gdLst/>
            <a:ahLst/>
            <a:cxnLst/>
            <a:rect r="r" b="b" t="t" l="l"/>
            <a:pathLst>
              <a:path h="804177" w="805183">
                <a:moveTo>
                  <a:pt x="0" y="0"/>
                </a:moveTo>
                <a:lnTo>
                  <a:pt x="805183" y="0"/>
                </a:lnTo>
                <a:lnTo>
                  <a:pt x="805183" y="804177"/>
                </a:lnTo>
                <a:lnTo>
                  <a:pt x="0" y="804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38631" y="-2020669"/>
            <a:ext cx="4041337" cy="404133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960666">
            <a:off x="-5844931" y="-7674976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39" y="0"/>
                </a:lnTo>
                <a:lnTo>
                  <a:pt x="19453939" y="12304617"/>
                </a:lnTo>
                <a:lnTo>
                  <a:pt x="0" y="12304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3842" y="8917693"/>
            <a:ext cx="19453940" cy="12304617"/>
          </a:xfrm>
          <a:custGeom>
            <a:avLst/>
            <a:gdLst/>
            <a:ahLst/>
            <a:cxnLst/>
            <a:rect r="r" b="b" t="t" l="l"/>
            <a:pathLst>
              <a:path h="12304617" w="19453940">
                <a:moveTo>
                  <a:pt x="0" y="0"/>
                </a:moveTo>
                <a:lnTo>
                  <a:pt x="19453940" y="0"/>
                </a:lnTo>
                <a:lnTo>
                  <a:pt x="19453940" y="12304616"/>
                </a:lnTo>
                <a:lnTo>
                  <a:pt x="0" y="1230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803842" y="3160393"/>
            <a:ext cx="6961416" cy="4874145"/>
            <a:chOff x="0" y="0"/>
            <a:chExt cx="9281888" cy="64988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27937" y="80878"/>
              <a:ext cx="6426014" cy="6417981"/>
            </a:xfrm>
            <a:custGeom>
              <a:avLst/>
              <a:gdLst/>
              <a:ahLst/>
              <a:cxnLst/>
              <a:rect r="r" b="b" t="t" l="l"/>
              <a:pathLst>
                <a:path h="6417981" w="6426014">
                  <a:moveTo>
                    <a:pt x="0" y="0"/>
                  </a:moveTo>
                  <a:lnTo>
                    <a:pt x="6426014" y="0"/>
                  </a:lnTo>
                  <a:lnTo>
                    <a:pt x="6426014" y="6417981"/>
                  </a:lnTo>
                  <a:lnTo>
                    <a:pt x="0" y="6417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81888" cy="5453766"/>
            </a:xfrm>
            <a:custGeom>
              <a:avLst/>
              <a:gdLst/>
              <a:ahLst/>
              <a:cxnLst/>
              <a:rect r="r" b="b" t="t" l="l"/>
              <a:pathLst>
                <a:path h="5453766" w="9281888">
                  <a:moveTo>
                    <a:pt x="0" y="0"/>
                  </a:moveTo>
                  <a:lnTo>
                    <a:pt x="9281888" y="0"/>
                  </a:lnTo>
                  <a:lnTo>
                    <a:pt x="9281888" y="5453766"/>
                  </a:lnTo>
                  <a:lnTo>
                    <a:pt x="0" y="54537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6730" r="0" b="-673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84620" y="2927710"/>
            <a:ext cx="12280532" cy="5448604"/>
            <a:chOff x="0" y="0"/>
            <a:chExt cx="16374043" cy="726480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6374043" cy="7264805"/>
              <a:chOff x="0" y="0"/>
              <a:chExt cx="886503" cy="39332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86503" cy="393322"/>
              </a:xfrm>
              <a:custGeom>
                <a:avLst/>
                <a:gdLst/>
                <a:ahLst/>
                <a:cxnLst/>
                <a:rect r="r" b="b" t="t" l="l"/>
                <a:pathLst>
                  <a:path h="393322" w="886503">
                    <a:moveTo>
                      <a:pt x="50434" y="0"/>
                    </a:moveTo>
                    <a:lnTo>
                      <a:pt x="836070" y="0"/>
                    </a:lnTo>
                    <a:cubicBezTo>
                      <a:pt x="849445" y="0"/>
                      <a:pt x="862273" y="5314"/>
                      <a:pt x="871732" y="14772"/>
                    </a:cubicBezTo>
                    <a:cubicBezTo>
                      <a:pt x="881190" y="24230"/>
                      <a:pt x="886503" y="37058"/>
                      <a:pt x="886503" y="50434"/>
                    </a:cubicBezTo>
                    <a:lnTo>
                      <a:pt x="886503" y="342888"/>
                    </a:lnTo>
                    <a:cubicBezTo>
                      <a:pt x="886503" y="356264"/>
                      <a:pt x="881190" y="369092"/>
                      <a:pt x="871732" y="378550"/>
                    </a:cubicBezTo>
                    <a:cubicBezTo>
                      <a:pt x="862273" y="388009"/>
                      <a:pt x="849445" y="393322"/>
                      <a:pt x="836070" y="393322"/>
                    </a:cubicBezTo>
                    <a:lnTo>
                      <a:pt x="50434" y="393322"/>
                    </a:lnTo>
                    <a:cubicBezTo>
                      <a:pt x="37058" y="393322"/>
                      <a:pt x="24230" y="388009"/>
                      <a:pt x="14772" y="378550"/>
                    </a:cubicBezTo>
                    <a:cubicBezTo>
                      <a:pt x="5314" y="369092"/>
                      <a:pt x="0" y="356264"/>
                      <a:pt x="0" y="342888"/>
                    </a:cubicBezTo>
                    <a:lnTo>
                      <a:pt x="0" y="50434"/>
                    </a:lnTo>
                    <a:cubicBezTo>
                      <a:pt x="0" y="37058"/>
                      <a:pt x="5314" y="24230"/>
                      <a:pt x="14772" y="14772"/>
                    </a:cubicBezTo>
                    <a:cubicBezTo>
                      <a:pt x="24230" y="5314"/>
                      <a:pt x="37058" y="0"/>
                      <a:pt x="50434" y="0"/>
                    </a:cubicBezTo>
                    <a:close/>
                  </a:path>
                </a:pathLst>
              </a:custGeom>
              <a:solidFill>
                <a:srgbClr val="EBEFF2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886503" cy="4504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276923"/>
              <a:ext cx="15942890" cy="6448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734058" indent="-367029" lvl="1">
                <a:lnSpc>
                  <a:spcPts val="4759"/>
                </a:lnSpc>
                <a:buFont typeface="Arial"/>
                <a:buChar char="•"/>
              </a:pPr>
              <a:r>
                <a:rPr lang="en-US" b="true" sz="3399">
                  <a:solidFill>
                    <a:srgbClr val="394956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Gestion intelligente de l'environnement de classe :</a:t>
              </a:r>
            </a:p>
            <a:p>
              <a:pPr algn="just" marL="1295400" indent="-431800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394956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Automatisation de la régulation de la température, de l'humidité et de l'éclairage pour maintenir un confort optimal tout en réduisant la consommation énergétique.</a:t>
              </a:r>
            </a:p>
            <a:p>
              <a:pPr algn="just" marL="1295400" indent="-431800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394956"/>
                  </a:solidFill>
                  <a:latin typeface="Open Sans"/>
                  <a:ea typeface="Open Sans"/>
                  <a:cs typeface="Open Sans"/>
                  <a:sym typeface="Open Sans"/>
                </a:rPr>
                <a:t>Une alarme se déclenche lorsque le seuil est dépassé et la climatisation ou le chauffage est activé en fonction du cas.</a:t>
              </a:r>
            </a:p>
            <a:p>
              <a:pPr algn="just" marL="1295400" indent="-431800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394956"/>
                  </a:solidFill>
                  <a:latin typeface="Open Sans"/>
                  <a:ea typeface="Open Sans"/>
                  <a:cs typeface="Open Sans"/>
                  <a:sym typeface="Open Sans"/>
                </a:rPr>
                <a:t>Suivi automatisé et en temps réel des présences des élèves.</a:t>
              </a:r>
            </a:p>
            <a:p>
              <a:pPr algn="just" marL="1295400" indent="-431800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394956"/>
                  </a:solidFill>
                  <a:latin typeface="Open Sans"/>
                  <a:ea typeface="Open Sans"/>
                  <a:cs typeface="Open Sans"/>
                  <a:sym typeface="Open Sans"/>
                </a:rPr>
                <a:t>Suivi en temps réel de l'état des infrastructures via des capteurs et une interface mobile.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031771" y="8917693"/>
            <a:ext cx="1020034" cy="1028700"/>
            <a:chOff x="0" y="0"/>
            <a:chExt cx="1003127" cy="10116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3127" cy="1011650"/>
            </a:xfrm>
            <a:custGeom>
              <a:avLst/>
              <a:gdLst/>
              <a:ahLst/>
              <a:cxnLst/>
              <a:rect r="r" b="b" t="t" l="l"/>
              <a:pathLst>
                <a:path h="1011650" w="1003127">
                  <a:moveTo>
                    <a:pt x="501564" y="0"/>
                  </a:moveTo>
                  <a:cubicBezTo>
                    <a:pt x="224558" y="0"/>
                    <a:pt x="0" y="226466"/>
                    <a:pt x="0" y="505825"/>
                  </a:cubicBezTo>
                  <a:cubicBezTo>
                    <a:pt x="0" y="785185"/>
                    <a:pt x="224558" y="1011650"/>
                    <a:pt x="501564" y="1011650"/>
                  </a:cubicBezTo>
                  <a:cubicBezTo>
                    <a:pt x="778570" y="1011650"/>
                    <a:pt x="1003127" y="785185"/>
                    <a:pt x="1003127" y="505825"/>
                  </a:cubicBezTo>
                  <a:cubicBezTo>
                    <a:pt x="1003127" y="226466"/>
                    <a:pt x="778570" y="0"/>
                    <a:pt x="5015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5AECD">
                    <a:alpha val="100000"/>
                  </a:srgbClr>
                </a:gs>
                <a:gs pos="100000">
                  <a:srgbClr val="B2A1E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94043" y="18642"/>
              <a:ext cx="815041" cy="8981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6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403055" y="3160393"/>
            <a:ext cx="754518" cy="768936"/>
          </a:xfrm>
          <a:custGeom>
            <a:avLst/>
            <a:gdLst/>
            <a:ahLst/>
            <a:cxnLst/>
            <a:rect r="r" b="b" t="t" l="l"/>
            <a:pathLst>
              <a:path h="768936" w="754518">
                <a:moveTo>
                  <a:pt x="0" y="0"/>
                </a:moveTo>
                <a:lnTo>
                  <a:pt x="754519" y="0"/>
                </a:lnTo>
                <a:lnTo>
                  <a:pt x="754519" y="768935"/>
                </a:lnTo>
                <a:lnTo>
                  <a:pt x="0" y="768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35894" y="-104775"/>
            <a:ext cx="11488993" cy="2491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CLASSE </a:t>
            </a:r>
          </a:p>
          <a:p>
            <a:pPr algn="l">
              <a:lnSpc>
                <a:spcPts val="7700"/>
              </a:lnSpc>
            </a:pPr>
            <a:r>
              <a:rPr lang="en-US" sz="7700" b="true">
                <a:solidFill>
                  <a:srgbClr val="427BB1"/>
                </a:solidFill>
                <a:latin typeface="Thicker Bold"/>
                <a:ea typeface="Thicker Bold"/>
                <a:cs typeface="Thicker Bold"/>
                <a:sym typeface="Thicker Bold"/>
              </a:rPr>
              <a:t>INTELLIGENTE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DAGZYjqxNkI</dc:identifier>
  <dcterms:modified xsi:type="dcterms:W3CDTF">2011-08-01T06:04:30Z</dcterms:modified>
  <cp:revision>1</cp:revision>
  <dc:title>smart School</dc:title>
</cp:coreProperties>
</file>